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58" r:id="rId5"/>
    <p:sldId id="290" r:id="rId6"/>
    <p:sldId id="276" r:id="rId7"/>
    <p:sldId id="259" r:id="rId8"/>
    <p:sldId id="260" r:id="rId9"/>
    <p:sldId id="261" r:id="rId10"/>
    <p:sldId id="307" r:id="rId11"/>
    <p:sldId id="263" r:id="rId12"/>
    <p:sldId id="265" r:id="rId13"/>
    <p:sldId id="266" r:id="rId14"/>
    <p:sldId id="267" r:id="rId15"/>
    <p:sldId id="305" r:id="rId16"/>
    <p:sldId id="271" r:id="rId17"/>
    <p:sldId id="306" r:id="rId18"/>
    <p:sldId id="273" r:id="rId19"/>
    <p:sldId id="319" r:id="rId20"/>
    <p:sldId id="320" r:id="rId21"/>
    <p:sldId id="270" r:id="rId22"/>
    <p:sldId id="262" r:id="rId23"/>
    <p:sldId id="322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AA3006"/>
    <a:srgbClr val="B2B2B2"/>
    <a:srgbClr val="202020"/>
    <a:srgbClr val="323232"/>
    <a:srgbClr val="CC3300"/>
    <a:srgbClr val="CC00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ru-RU" alt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Замещающая дата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Замещающий 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Замещающий 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Замещающий 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ая дата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Замещающий 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ru-RU" alt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ru-RU" alt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slide" Target="slide6.xml"/><Relationship Id="rId7" Type="http://schemas.openxmlformats.org/officeDocument/2006/relationships/tags" Target="../tags/tag124.xml"/><Relationship Id="rId6" Type="http://schemas.openxmlformats.org/officeDocument/2006/relationships/image" Target="../media/image7.png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8.xml"/><Relationship Id="rId3" Type="http://schemas.openxmlformats.org/officeDocument/2006/relationships/image" Target="../media/image8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slide" Target="slide6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5.xml"/><Relationship Id="rId4" Type="http://schemas.openxmlformats.org/officeDocument/2006/relationships/slide" Target="slide6.xml"/><Relationship Id="rId3" Type="http://schemas.openxmlformats.org/officeDocument/2006/relationships/image" Target="../media/image10.png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slide" Target="slide6.xml"/><Relationship Id="rId1" Type="http://schemas.openxmlformats.org/officeDocument/2006/relationships/tags" Target="../tags/tag13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image" Target="../media/image13.png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12.png"/><Relationship Id="rId3" Type="http://schemas.openxmlformats.org/officeDocument/2006/relationships/tags" Target="../tags/tag141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53.xml"/><Relationship Id="rId20" Type="http://schemas.openxmlformats.org/officeDocument/2006/relationships/slide" Target="slide6.xml"/><Relationship Id="rId2" Type="http://schemas.openxmlformats.org/officeDocument/2006/relationships/tags" Target="../tags/tag140.xml"/><Relationship Id="rId19" Type="http://schemas.openxmlformats.org/officeDocument/2006/relationships/image" Target="../media/image16.png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tags" Target="../tags/tag149.xml"/><Relationship Id="rId14" Type="http://schemas.openxmlformats.org/officeDocument/2006/relationships/image" Target="../media/image15.png"/><Relationship Id="rId13" Type="http://schemas.openxmlformats.org/officeDocument/2006/relationships/tags" Target="../tags/tag148.xml"/><Relationship Id="rId12" Type="http://schemas.openxmlformats.org/officeDocument/2006/relationships/image" Target="../media/image14.png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tags" Target="../tags/tag139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slide" Target="slide6.xml"/><Relationship Id="rId1" Type="http://schemas.openxmlformats.org/officeDocument/2006/relationships/tags" Target="../tags/tag15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../media/image18.png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67.xml"/><Relationship Id="rId15" Type="http://schemas.openxmlformats.org/officeDocument/2006/relationships/slide" Target="slide6.xml"/><Relationship Id="rId14" Type="http://schemas.openxmlformats.org/officeDocument/2006/relationships/image" Target="../media/image21.png"/><Relationship Id="rId13" Type="http://schemas.openxmlformats.org/officeDocument/2006/relationships/tags" Target="../tags/tag166.xml"/><Relationship Id="rId12" Type="http://schemas.openxmlformats.org/officeDocument/2006/relationships/image" Target="../media/image20.png"/><Relationship Id="rId11" Type="http://schemas.openxmlformats.org/officeDocument/2006/relationships/tags" Target="../tags/tag165.xml"/><Relationship Id="rId10" Type="http://schemas.openxmlformats.org/officeDocument/2006/relationships/image" Target="../media/image19.png"/><Relationship Id="rId1" Type="http://schemas.openxmlformats.org/officeDocument/2006/relationships/tags" Target="../tags/tag15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9.xml"/><Relationship Id="rId3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tags" Target="../tags/tag16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0.xml"/><Relationship Id="rId1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175.xml"/><Relationship Id="rId7" Type="http://schemas.openxmlformats.org/officeDocument/2006/relationships/image" Target="../media/image24.png"/><Relationship Id="rId6" Type="http://schemas.openxmlformats.org/officeDocument/2006/relationships/tags" Target="../tags/tag174.xml"/><Relationship Id="rId5" Type="http://schemas.openxmlformats.org/officeDocument/2006/relationships/image" Target="../media/image23.png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image" Target="../media/image22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76.xml"/><Relationship Id="rId10" Type="http://schemas.openxmlformats.org/officeDocument/2006/relationships/slide" Target="slide6.xml"/><Relationship Id="rId1" Type="http://schemas.openxmlformats.org/officeDocument/2006/relationships/tags" Target="../tags/tag1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7.xml"/><Relationship Id="rId1" Type="http://schemas.openxmlformats.org/officeDocument/2006/relationships/slide" Target="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9" Type="http://schemas.openxmlformats.org/officeDocument/2006/relationships/slideLayout" Target="../slideLayouts/slideLayout2.xml"/><Relationship Id="rId38" Type="http://schemas.openxmlformats.org/officeDocument/2006/relationships/tags" Target="../tags/tag40.xml"/><Relationship Id="rId37" Type="http://schemas.openxmlformats.org/officeDocument/2006/relationships/tags" Target="../tags/tag39.xml"/><Relationship Id="rId36" Type="http://schemas.openxmlformats.org/officeDocument/2006/relationships/tags" Target="../tags/tag38.xml"/><Relationship Id="rId35" Type="http://schemas.openxmlformats.org/officeDocument/2006/relationships/tags" Target="../tags/tag37.xml"/><Relationship Id="rId34" Type="http://schemas.openxmlformats.org/officeDocument/2006/relationships/tags" Target="../tags/tag36.xml"/><Relationship Id="rId33" Type="http://schemas.openxmlformats.org/officeDocument/2006/relationships/tags" Target="../tags/tag35.xml"/><Relationship Id="rId32" Type="http://schemas.openxmlformats.org/officeDocument/2006/relationships/tags" Target="../tags/tag34.xml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5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4" Type="http://schemas.openxmlformats.org/officeDocument/2006/relationships/slideLayout" Target="../slideLayouts/slideLayout2.xml"/><Relationship Id="rId83" Type="http://schemas.openxmlformats.org/officeDocument/2006/relationships/tags" Target="../tags/tag112.xml"/><Relationship Id="rId82" Type="http://schemas.openxmlformats.org/officeDocument/2006/relationships/slide" Target="slide12.xml"/><Relationship Id="rId81" Type="http://schemas.openxmlformats.org/officeDocument/2006/relationships/tags" Target="../tags/tag111.xml"/><Relationship Id="rId80" Type="http://schemas.openxmlformats.org/officeDocument/2006/relationships/slide" Target="slide19.xml"/><Relationship Id="rId8" Type="http://schemas.openxmlformats.org/officeDocument/2006/relationships/tags" Target="../tags/tag47.xml"/><Relationship Id="rId79" Type="http://schemas.openxmlformats.org/officeDocument/2006/relationships/tags" Target="../tags/tag110.xml"/><Relationship Id="rId78" Type="http://schemas.openxmlformats.org/officeDocument/2006/relationships/tags" Target="../tags/tag109.xml"/><Relationship Id="rId77" Type="http://schemas.openxmlformats.org/officeDocument/2006/relationships/tags" Target="../tags/tag108.xml"/><Relationship Id="rId76" Type="http://schemas.openxmlformats.org/officeDocument/2006/relationships/tags" Target="../tags/tag107.xml"/><Relationship Id="rId75" Type="http://schemas.openxmlformats.org/officeDocument/2006/relationships/tags" Target="../tags/tag106.xml"/><Relationship Id="rId74" Type="http://schemas.openxmlformats.org/officeDocument/2006/relationships/slide" Target="slide20.xml"/><Relationship Id="rId73" Type="http://schemas.openxmlformats.org/officeDocument/2006/relationships/tags" Target="../tags/tag105.xml"/><Relationship Id="rId72" Type="http://schemas.openxmlformats.org/officeDocument/2006/relationships/tags" Target="../tags/tag104.xml"/><Relationship Id="rId71" Type="http://schemas.openxmlformats.org/officeDocument/2006/relationships/tags" Target="../tags/tag103.xml"/><Relationship Id="rId70" Type="http://schemas.openxmlformats.org/officeDocument/2006/relationships/slide" Target="slide18.xml"/><Relationship Id="rId7" Type="http://schemas.openxmlformats.org/officeDocument/2006/relationships/tags" Target="../tags/tag46.xml"/><Relationship Id="rId69" Type="http://schemas.openxmlformats.org/officeDocument/2006/relationships/tags" Target="../tags/tag102.xml"/><Relationship Id="rId68" Type="http://schemas.openxmlformats.org/officeDocument/2006/relationships/slide" Target="slide13.xml"/><Relationship Id="rId67" Type="http://schemas.openxmlformats.org/officeDocument/2006/relationships/tags" Target="../tags/tag101.xml"/><Relationship Id="rId66" Type="http://schemas.openxmlformats.org/officeDocument/2006/relationships/slide" Target="slide7.xml"/><Relationship Id="rId65" Type="http://schemas.openxmlformats.org/officeDocument/2006/relationships/tags" Target="../tags/tag100.xml"/><Relationship Id="rId64" Type="http://schemas.openxmlformats.org/officeDocument/2006/relationships/slide" Target="slide14.xml"/><Relationship Id="rId63" Type="http://schemas.openxmlformats.org/officeDocument/2006/relationships/tags" Target="../tags/tag99.xml"/><Relationship Id="rId62" Type="http://schemas.openxmlformats.org/officeDocument/2006/relationships/tags" Target="../tags/tag98.xml"/><Relationship Id="rId61" Type="http://schemas.openxmlformats.org/officeDocument/2006/relationships/slide" Target="slide11.xml"/><Relationship Id="rId60" Type="http://schemas.openxmlformats.org/officeDocument/2006/relationships/tags" Target="../tags/tag97.xml"/><Relationship Id="rId6" Type="http://schemas.openxmlformats.org/officeDocument/2006/relationships/tags" Target="../tags/tag45.xml"/><Relationship Id="rId59" Type="http://schemas.openxmlformats.org/officeDocument/2006/relationships/slide" Target="slide10.xml"/><Relationship Id="rId58" Type="http://schemas.openxmlformats.org/officeDocument/2006/relationships/slide" Target="slide16.xml"/><Relationship Id="rId57" Type="http://schemas.openxmlformats.org/officeDocument/2006/relationships/tags" Target="../tags/tag96.xml"/><Relationship Id="rId56" Type="http://schemas.openxmlformats.org/officeDocument/2006/relationships/tags" Target="../tags/tag95.xml"/><Relationship Id="rId55" Type="http://schemas.openxmlformats.org/officeDocument/2006/relationships/tags" Target="../tags/tag94.xml"/><Relationship Id="rId54" Type="http://schemas.openxmlformats.org/officeDocument/2006/relationships/tags" Target="../tags/tag93.xml"/><Relationship Id="rId53" Type="http://schemas.openxmlformats.org/officeDocument/2006/relationships/tags" Target="../tags/tag92.xml"/><Relationship Id="rId52" Type="http://schemas.openxmlformats.org/officeDocument/2006/relationships/tags" Target="../tags/tag91.xml"/><Relationship Id="rId51" Type="http://schemas.openxmlformats.org/officeDocument/2006/relationships/tags" Target="../tags/tag90.xml"/><Relationship Id="rId50" Type="http://schemas.openxmlformats.org/officeDocument/2006/relationships/tags" Target="../tags/tag89.xml"/><Relationship Id="rId5" Type="http://schemas.openxmlformats.org/officeDocument/2006/relationships/tags" Target="../tags/tag44.xml"/><Relationship Id="rId49" Type="http://schemas.openxmlformats.org/officeDocument/2006/relationships/tags" Target="../tags/tag88.xml"/><Relationship Id="rId48" Type="http://schemas.openxmlformats.org/officeDocument/2006/relationships/tags" Target="../tags/tag87.xml"/><Relationship Id="rId47" Type="http://schemas.openxmlformats.org/officeDocument/2006/relationships/tags" Target="../tags/tag86.xml"/><Relationship Id="rId46" Type="http://schemas.openxmlformats.org/officeDocument/2006/relationships/tags" Target="../tags/tag85.xml"/><Relationship Id="rId45" Type="http://schemas.openxmlformats.org/officeDocument/2006/relationships/tags" Target="../tags/tag84.xml"/><Relationship Id="rId44" Type="http://schemas.openxmlformats.org/officeDocument/2006/relationships/tags" Target="../tags/tag83.xml"/><Relationship Id="rId43" Type="http://schemas.openxmlformats.org/officeDocument/2006/relationships/tags" Target="../tags/tag82.xml"/><Relationship Id="rId42" Type="http://schemas.openxmlformats.org/officeDocument/2006/relationships/tags" Target="../tags/tag81.xml"/><Relationship Id="rId41" Type="http://schemas.openxmlformats.org/officeDocument/2006/relationships/tags" Target="../tags/tag80.xml"/><Relationship Id="rId40" Type="http://schemas.openxmlformats.org/officeDocument/2006/relationships/tags" Target="../tags/tag79.xml"/><Relationship Id="rId4" Type="http://schemas.openxmlformats.org/officeDocument/2006/relationships/tags" Target="../tags/tag43.xml"/><Relationship Id="rId39" Type="http://schemas.openxmlformats.org/officeDocument/2006/relationships/tags" Target="../tags/tag78.xml"/><Relationship Id="rId38" Type="http://schemas.openxmlformats.org/officeDocument/2006/relationships/tags" Target="../tags/tag77.xml"/><Relationship Id="rId37" Type="http://schemas.openxmlformats.org/officeDocument/2006/relationships/tags" Target="../tags/tag76.xml"/><Relationship Id="rId36" Type="http://schemas.openxmlformats.org/officeDocument/2006/relationships/tags" Target="../tags/tag75.xml"/><Relationship Id="rId35" Type="http://schemas.openxmlformats.org/officeDocument/2006/relationships/tags" Target="../tags/tag74.xml"/><Relationship Id="rId34" Type="http://schemas.openxmlformats.org/officeDocument/2006/relationships/tags" Target="../tags/tag73.xml"/><Relationship Id="rId33" Type="http://schemas.openxmlformats.org/officeDocument/2006/relationships/tags" Target="../tags/tag72.xml"/><Relationship Id="rId32" Type="http://schemas.openxmlformats.org/officeDocument/2006/relationships/tags" Target="../tags/tag71.xml"/><Relationship Id="rId31" Type="http://schemas.openxmlformats.org/officeDocument/2006/relationships/tags" Target="../tags/tag70.xml"/><Relationship Id="rId30" Type="http://schemas.openxmlformats.org/officeDocument/2006/relationships/tags" Target="../tags/tag69.xml"/><Relationship Id="rId3" Type="http://schemas.openxmlformats.org/officeDocument/2006/relationships/tags" Target="../tags/tag42.xml"/><Relationship Id="rId29" Type="http://schemas.openxmlformats.org/officeDocument/2006/relationships/tags" Target="../tags/tag68.xml"/><Relationship Id="rId28" Type="http://schemas.openxmlformats.org/officeDocument/2006/relationships/tags" Target="../tags/tag67.xml"/><Relationship Id="rId27" Type="http://schemas.openxmlformats.org/officeDocument/2006/relationships/tags" Target="../tags/tag66.xml"/><Relationship Id="rId26" Type="http://schemas.openxmlformats.org/officeDocument/2006/relationships/tags" Target="../tags/tag65.xml"/><Relationship Id="rId25" Type="http://schemas.openxmlformats.org/officeDocument/2006/relationships/tags" Target="../tags/tag64.xml"/><Relationship Id="rId24" Type="http://schemas.openxmlformats.org/officeDocument/2006/relationships/tags" Target="../tags/tag63.xml"/><Relationship Id="rId23" Type="http://schemas.openxmlformats.org/officeDocument/2006/relationships/tags" Target="../tags/tag62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slide" Target="slide8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3.xml"/><Relationship Id="rId2" Type="http://schemas.openxmlformats.org/officeDocument/2006/relationships/slide" Target="slide6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6.xml"/><Relationship Id="rId7" Type="http://schemas.openxmlformats.org/officeDocument/2006/relationships/image" Target="../media/image4.png"/><Relationship Id="rId6" Type="http://schemas.openxmlformats.org/officeDocument/2006/relationships/tags" Target="../tags/tag117.xml"/><Relationship Id="rId5" Type="http://schemas.openxmlformats.org/officeDocument/2006/relationships/image" Target="../media/image3.png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image" Target="../media/image2.png"/><Relationship Id="rId1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9.xml"/><Relationship Id="rId3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tags" Target="../tags/tag1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39022" y="663575"/>
            <a:ext cx="11231033" cy="1470025"/>
          </a:xfrm>
        </p:spPr>
        <p:txBody>
          <a:bodyPr/>
          <a:p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проект: </a:t>
            </a:r>
            <a:r>
              <a:rPr lang="en-US" altLang="en-US">
                <a:latin typeface="Century Gothic" panose="020B0502020202020204" charset="0"/>
                <a:cs typeface="Century Gothic" panose="020B0502020202020204" charset="0"/>
              </a:rPr>
              <a:t>Web-</a:t>
            </a:r>
            <a:r>
              <a:rPr lang="ru-RU" altLang="en-US">
                <a:latin typeface="Century Gothic" panose="020B0502020202020204" charset="0"/>
                <a:cs typeface="Century Gothic" panose="020B0502020202020204" charset="0"/>
              </a:rPr>
              <a:t>приложение-Финансовая оценка компании, рейтингование</a:t>
            </a:r>
            <a:endParaRPr lang="ru-RU" altLang="en-US">
              <a:latin typeface="Century Gothic" panose="020B0502020202020204" charset="0"/>
              <a:cs typeface="Century Gothic" panose="020B050202020202020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88490" y="2446655"/>
            <a:ext cx="8534400" cy="1198563"/>
          </a:xfrm>
        </p:spPr>
        <p:txBody>
          <a:bodyPr/>
          <a:p>
            <a:r>
              <a:rPr lang="ru-RU" altLang="en-US"/>
              <a:t>курс: Разработка программных проектов с использованием </a:t>
            </a:r>
            <a:r>
              <a:rPr lang="en-US" altLang="en-US"/>
              <a:t>JAVA</a:t>
            </a:r>
            <a:r>
              <a:rPr lang="ru-RU" altLang="en-US"/>
              <a:t> (2023-2024)</a:t>
            </a:r>
            <a:r>
              <a:rPr lang="en-US" altLang="en-US"/>
              <a:t> </a:t>
            </a:r>
            <a:endParaRPr lang="en-US" altLang="en-US"/>
          </a:p>
        </p:txBody>
      </p:sp>
      <p:sp>
        <p:nvSpPr>
          <p:cNvPr id="4" name="Подзаголовок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95365" y="5212080"/>
            <a:ext cx="5664835" cy="1198880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1800"/>
              <a:t>исполнитель: Мария Игнатьева</a:t>
            </a:r>
            <a:endParaRPr lang="ru-RU" alt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l="481" t="15909" r="49996" b="7127"/>
          <a:stretch>
            <a:fillRect/>
          </a:stretch>
        </p:blipFill>
        <p:spPr>
          <a:xfrm>
            <a:off x="537845" y="1270635"/>
            <a:ext cx="3984625" cy="348361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37845" y="205740"/>
            <a:ext cx="10972800" cy="9880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ru-RU" altLang="ru-RU" sz="2200"/>
              <a:t>2</a:t>
            </a:r>
            <a:r>
              <a:rPr lang="ru-RU" altLang="ru-RU" sz="2200"/>
              <a:t>. Страница пользователя</a:t>
            </a:r>
            <a:endParaRPr lang="en-US" altLang="ru-RU" sz="2200"/>
          </a:p>
        </p:txBody>
      </p:sp>
      <p:sp>
        <p:nvSpPr>
          <p:cNvPr id="6" name="Замещающее содержимое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37845" y="4948555"/>
            <a:ext cx="4100830" cy="104584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1800"/>
              <a:t>Пользователь вводит вручную данные, после нажатия кнопки </a:t>
            </a:r>
            <a:r>
              <a:rPr lang="en-US" altLang="en-US" sz="1800"/>
              <a:t>Submit</a:t>
            </a:r>
            <a:r>
              <a:rPr lang="ru-RU" altLang="en-US" sz="1800"/>
              <a:t>-</a:t>
            </a:r>
            <a:r>
              <a:rPr lang="en-US" altLang="ru-RU" sz="1800"/>
              <a:t> </a:t>
            </a:r>
            <a:r>
              <a:rPr lang="ru-RU" altLang="ru-RU" sz="1800"/>
              <a:t>происходит </a:t>
            </a:r>
            <a:r>
              <a:rPr lang="ru-RU" altLang="en-US" sz="1800"/>
              <a:t>отправка формы</a:t>
            </a:r>
            <a:endParaRPr lang="ru-RU" altLang="en-US" sz="1800"/>
          </a:p>
        </p:txBody>
      </p:sp>
      <p:pic>
        <p:nvPicPr>
          <p:cNvPr id="7" name="Изображение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5768" t="10019" r="23563" b="16489"/>
          <a:stretch>
            <a:fillRect/>
          </a:stretch>
        </p:blipFill>
        <p:spPr>
          <a:xfrm>
            <a:off x="5514340" y="2058035"/>
            <a:ext cx="6425565" cy="4378325"/>
          </a:xfrm>
          <a:prstGeom prst="rect">
            <a:avLst/>
          </a:prstGeom>
        </p:spPr>
      </p:pic>
      <p:sp>
        <p:nvSpPr>
          <p:cNvPr id="8" name="Замещающее содержимое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514340" y="1012190"/>
            <a:ext cx="6247765" cy="95059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/>
              <a:t>Servlet </a:t>
            </a:r>
            <a:r>
              <a:rPr lang="ru-RU" altLang="en-US" sz="1800"/>
              <a:t>принимает переданные параметры с формы, записывает в базу через сервисы, рассчитывает рейтинг</a:t>
            </a:r>
            <a:endParaRPr lang="ru-RU" altLang="en-US" sz="1800"/>
          </a:p>
        </p:txBody>
      </p:sp>
      <p:sp>
        <p:nvSpPr>
          <p:cNvPr id="3" name="Управляющая кнопка: назад 2">
            <a:hlinkClick r:id="rId8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7845" y="205740"/>
            <a:ext cx="10972800" cy="44069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br>
              <a:rPr lang="ru-RU" altLang="ru-RU"/>
            </a:br>
            <a:r>
              <a:rPr lang="ru-RU" altLang="ru-RU" sz="2200"/>
              <a:t>2</a:t>
            </a:r>
            <a:r>
              <a:rPr lang="ru-RU" altLang="ru-RU" sz="2200"/>
              <a:t>. Страница пользователя (продолжение)</a:t>
            </a:r>
            <a:endParaRPr lang="en-US" altLang="ru-RU" sz="2200"/>
          </a:p>
        </p:txBody>
      </p:sp>
      <p:pic>
        <p:nvPicPr>
          <p:cNvPr id="7" name="Изображение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5638" r="16447" b="9908"/>
          <a:stretch>
            <a:fillRect/>
          </a:stretch>
        </p:blipFill>
        <p:spPr>
          <a:xfrm>
            <a:off x="537845" y="1193800"/>
            <a:ext cx="5826760" cy="4665345"/>
          </a:xfrm>
          <a:prstGeom prst="rect">
            <a:avLst/>
          </a:prstGeom>
        </p:spPr>
      </p:pic>
      <p:sp>
        <p:nvSpPr>
          <p:cNvPr id="10" name="Замещающее содержимое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364605" y="3305175"/>
            <a:ext cx="5368290" cy="255397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ru-RU" sz="1800"/>
              <a:t>Выбранные пользователем варианты отправляются в </a:t>
            </a:r>
            <a:r>
              <a:rPr lang="en-US" sz="1800"/>
              <a:t>ResultServlet</a:t>
            </a:r>
            <a:endParaRPr lang="ru-RU" sz="1800"/>
          </a:p>
          <a:p>
            <a:pPr marL="0" indent="0" algn="l">
              <a:buNone/>
            </a:pPr>
            <a:r>
              <a:rPr lang="ru-RU" sz="1800"/>
              <a:t>В зависимости от ответов пользователя данные отчетности используются ранее внесенные или перезаписываются</a:t>
            </a:r>
            <a:r>
              <a:rPr lang="en-US" altLang="ru-RU" sz="1800"/>
              <a:t> </a:t>
            </a:r>
            <a:r>
              <a:rPr lang="ru-RU" altLang="ru-RU" sz="1800"/>
              <a:t>в базу через сервисы.</a:t>
            </a:r>
            <a:endParaRPr lang="ru-RU" altLang="ru-RU" sz="1800"/>
          </a:p>
          <a:p>
            <a:pPr marL="0" indent="0" algn="l">
              <a:buNone/>
            </a:pPr>
            <a:r>
              <a:rPr lang="ru-RU" altLang="ru-RU" sz="1800"/>
              <a:t>Выводится результат расчета на страницу </a:t>
            </a:r>
            <a:r>
              <a:rPr lang="en-US" altLang="ru-RU" sz="1800"/>
              <a:t>Rating.jsp</a:t>
            </a:r>
            <a:endParaRPr lang="en-US" altLang="ru-RU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7845" y="205740"/>
            <a:ext cx="10972800" cy="9880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br>
              <a:rPr lang="ru-RU" altLang="ru-RU"/>
            </a:br>
            <a:r>
              <a:rPr lang="ru-RU" altLang="ru-RU" sz="2200"/>
              <a:t>3. Результат расчета</a:t>
            </a:r>
            <a:endParaRPr lang="en-US" altLang="ru-RU" sz="2200"/>
          </a:p>
        </p:txBody>
      </p:sp>
      <p:sp>
        <p:nvSpPr>
          <p:cNvPr id="8" name="Замещающее содержимое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57225" y="1391920"/>
            <a:ext cx="3470275" cy="222059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ru-RU" sz="1800"/>
              <a:t>Через ТОП бар пользователь может выйти из приложения или продолжить расчет других компаний</a:t>
            </a: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r>
              <a:rPr lang="ru-RU" sz="1800"/>
              <a:t>В дальнейшем, планируется доработка выгрузки результата оценки в </a:t>
            </a:r>
            <a:r>
              <a:rPr lang="en-US" sz="1800"/>
              <a:t>excel, </a:t>
            </a:r>
            <a:r>
              <a:rPr lang="ru-RU" sz="1800"/>
              <a:t>а также возможно подробное описание показателей, результата</a:t>
            </a:r>
            <a:endParaRPr lang="ru-RU" sz="1800"/>
          </a:p>
        </p:txBody>
      </p:sp>
      <p:sp>
        <p:nvSpPr>
          <p:cNvPr id="3" name="Управляющая кнопка: назад 2">
            <a:hlinkClick r:id="rId3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49420" y="450215"/>
            <a:ext cx="7747000" cy="5709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7845" y="205740"/>
            <a:ext cx="10972800" cy="7251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ru-RU" altLang="ru-RU" sz="2200"/>
              <a:t>4. Страница Администратора</a:t>
            </a:r>
            <a:endParaRPr lang="en-US" altLang="ru-RU" sz="2200"/>
          </a:p>
        </p:txBody>
      </p:sp>
      <p:pic>
        <p:nvPicPr>
          <p:cNvPr id="2" name="Изображение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7845" y="930910"/>
            <a:ext cx="11052175" cy="5577205"/>
          </a:xfrm>
          <a:prstGeom prst="rect">
            <a:avLst/>
          </a:prstGeom>
        </p:spPr>
      </p:pic>
      <p:sp>
        <p:nvSpPr>
          <p:cNvPr id="3" name="Управляющая кнопка: назад 2">
            <a:hlinkClick r:id="rId4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7845" y="205740"/>
            <a:ext cx="10972800" cy="7251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ru-RU" altLang="ru-RU" sz="2200"/>
              <a:t>4. Страница Администратора</a:t>
            </a:r>
            <a:endParaRPr lang="en-US" altLang="ru-RU" sz="2200"/>
          </a:p>
        </p:txBody>
      </p:sp>
      <p:sp>
        <p:nvSpPr>
          <p:cNvPr id="3" name="Управляющая кнопка: назад 2">
            <a:hlinkClick r:id="rId2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1355" y="930910"/>
            <a:ext cx="10988040" cy="5455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7845" y="205740"/>
            <a:ext cx="10972800" cy="9880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br>
              <a:rPr lang="ru-RU" altLang="ru-RU"/>
            </a:br>
            <a:r>
              <a:rPr lang="ru-RU" altLang="ru-RU" sz="2200"/>
              <a:t>4. Страница Администратора (действия с БД)</a:t>
            </a:r>
            <a:endParaRPr lang="en-US" altLang="ru-RU" sz="2200"/>
          </a:p>
        </p:txBody>
      </p:sp>
      <p:sp>
        <p:nvSpPr>
          <p:cNvPr id="8" name="Замещающее содержимое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57225" y="1593215"/>
            <a:ext cx="4114800" cy="3733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charset="0"/>
              <a:buChar char="Ø"/>
            </a:pPr>
            <a:r>
              <a:rPr 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удалить компанию из БД по ИНН </a:t>
            </a:r>
            <a:endParaRPr lang="ru-RU" sz="1800">
              <a:solidFill>
                <a:srgbClr val="FF3300"/>
              </a:solidFill>
            </a:endParaRPr>
          </a:p>
          <a:p>
            <a:pPr marL="0" indent="0" algn="l">
              <a:buNone/>
            </a:pPr>
            <a:endParaRPr lang="ru-RU" sz="1800">
              <a:solidFill>
                <a:srgbClr val="FF3300"/>
              </a:solidFill>
            </a:endParaRPr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</p:txBody>
      </p:sp>
      <p:pic>
        <p:nvPicPr>
          <p:cNvPr id="7" name="Изображение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1144" t="41645" r="18420" b="32502"/>
          <a:stretch>
            <a:fillRect/>
          </a:stretch>
        </p:blipFill>
        <p:spPr>
          <a:xfrm>
            <a:off x="5224145" y="1486535"/>
            <a:ext cx="3701415" cy="1001395"/>
          </a:xfrm>
          <a:prstGeom prst="rect">
            <a:avLst/>
          </a:prstGeom>
        </p:spPr>
      </p:pic>
      <p:sp>
        <p:nvSpPr>
          <p:cNvPr id="9" name="Замещающее содержимое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40080" y="2096135"/>
            <a:ext cx="4131945" cy="7016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charset="0"/>
              <a:buChar char="Ø"/>
            </a:pPr>
            <a:r>
              <a:rPr 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удалить отчетность из БД по ИНН компании и дате отчетности </a:t>
            </a:r>
            <a:endParaRPr lang="ru-RU" sz="1800">
              <a:solidFill>
                <a:srgbClr val="FF3300"/>
              </a:solidFill>
            </a:endParaRPr>
          </a:p>
          <a:p>
            <a:pPr marL="0" indent="0" algn="l">
              <a:buNone/>
            </a:pPr>
            <a:endParaRPr lang="ru-RU" sz="1800">
              <a:solidFill>
                <a:srgbClr val="FF3300"/>
              </a:solidFill>
            </a:endParaRPr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</p:txBody>
      </p:sp>
      <p:pic>
        <p:nvPicPr>
          <p:cNvPr id="10" name="Изображение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3542" t="22459" r="15892" b="48724"/>
          <a:stretch>
            <a:fillRect/>
          </a:stretch>
        </p:blipFill>
        <p:spPr>
          <a:xfrm>
            <a:off x="5224145" y="2557780"/>
            <a:ext cx="3718560" cy="1634490"/>
          </a:xfrm>
          <a:prstGeom prst="rect">
            <a:avLst/>
          </a:prstGeom>
        </p:spPr>
      </p:pic>
      <p:sp>
        <p:nvSpPr>
          <p:cNvPr id="11" name="Замещающее содержимое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40080" y="2888615"/>
            <a:ext cx="4100195" cy="83248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charset="0"/>
              <a:buChar char="Ø"/>
            </a:pPr>
            <a:r>
              <a:rPr 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Внести данные/заполнить форму- переход по ссылке на страницу пользователя</a:t>
            </a:r>
            <a:endParaRPr lang="ru-RU" sz="1800">
              <a:solidFill>
                <a:srgbClr val="FF3300"/>
              </a:solidFill>
            </a:endParaRPr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</p:txBody>
      </p:sp>
      <p:sp>
        <p:nvSpPr>
          <p:cNvPr id="12" name="Замещающее содержимое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24840" y="3811905"/>
            <a:ext cx="4115435" cy="10255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charset="0"/>
              <a:buChar char="Ø"/>
            </a:pPr>
            <a:r>
              <a:rPr 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Загрузить риск отраслей с </a:t>
            </a:r>
            <a:r>
              <a:rPr lang="en-US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excel </a:t>
            </a:r>
            <a:r>
              <a:rPr 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файла </a:t>
            </a:r>
            <a:endParaRPr lang="ru-RU" sz="1800"/>
          </a:p>
          <a:p>
            <a:pPr marL="0" indent="0" algn="l">
              <a:buNone/>
            </a:pPr>
            <a:endParaRPr lang="ru-RU" sz="1800"/>
          </a:p>
        </p:txBody>
      </p:sp>
      <p:sp>
        <p:nvSpPr>
          <p:cNvPr id="13" name="Замещающее содержимое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657225" y="5281930"/>
            <a:ext cx="4083685" cy="962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charset="0"/>
              <a:buChar char="Ø"/>
            </a:pPr>
            <a:r>
              <a:rPr 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АКТУАЛИЗИРОВАТЬ риск отраслей с </a:t>
            </a:r>
            <a:r>
              <a:rPr lang="en-US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excel </a:t>
            </a:r>
            <a:r>
              <a:rPr 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файла </a:t>
            </a:r>
            <a:endParaRPr lang="ru-RU" sz="1800"/>
          </a:p>
          <a:p>
            <a:pPr marL="0" indent="0" algn="l">
              <a:buNone/>
            </a:pPr>
            <a:endParaRPr lang="ru-RU" sz="1800"/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4740275" y="1769745"/>
            <a:ext cx="542290" cy="203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6" name="Изображение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7101" t="24370" r="22961" b="50453"/>
          <a:stretch>
            <a:fillRect/>
          </a:stretch>
        </p:blipFill>
        <p:spPr>
          <a:xfrm>
            <a:off x="5224145" y="4274820"/>
            <a:ext cx="3745865" cy="1068070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20277" t="26938" r="18520" b="49550"/>
          <a:stretch>
            <a:fillRect/>
          </a:stretch>
        </p:blipFill>
        <p:spPr>
          <a:xfrm>
            <a:off x="5208905" y="5408295"/>
            <a:ext cx="3761105" cy="1211580"/>
          </a:xfrm>
          <a:prstGeom prst="rect">
            <a:avLst/>
          </a:prstGeom>
        </p:spPr>
      </p:pic>
      <p:cxnSp>
        <p:nvCxnSpPr>
          <p:cNvPr id="19" name="Прямая со стрелкой 18"/>
          <p:cNvCxnSpPr/>
          <p:nvPr>
            <p:custDataLst>
              <p:tags r:id="rId15"/>
            </p:custDataLst>
          </p:nvPr>
        </p:nvCxnSpPr>
        <p:spPr>
          <a:xfrm flipV="1">
            <a:off x="4794885" y="2695575"/>
            <a:ext cx="405765" cy="120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Прямая со стрелкой 19"/>
          <p:cNvCxnSpPr>
            <a:endCxn id="16" idx="1"/>
          </p:cNvCxnSpPr>
          <p:nvPr>
            <p:custDataLst>
              <p:tags r:id="rId16"/>
            </p:custDataLst>
          </p:nvPr>
        </p:nvCxnSpPr>
        <p:spPr>
          <a:xfrm flipV="1">
            <a:off x="4779645" y="4808855"/>
            <a:ext cx="444500" cy="57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Прямая со стрелкой 20"/>
          <p:cNvCxnSpPr/>
          <p:nvPr>
            <p:custDataLst>
              <p:tags r:id="rId17"/>
            </p:custDataLst>
          </p:nvPr>
        </p:nvCxnSpPr>
        <p:spPr>
          <a:xfrm flipV="1">
            <a:off x="4772025" y="5777230"/>
            <a:ext cx="405765" cy="120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2" name="Изображение 2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34074" t="8874" r="34279" b="16988"/>
          <a:stretch>
            <a:fillRect/>
          </a:stretch>
        </p:blipFill>
        <p:spPr>
          <a:xfrm>
            <a:off x="9077325" y="3122930"/>
            <a:ext cx="2616200" cy="3486785"/>
          </a:xfrm>
          <a:prstGeom prst="rect">
            <a:avLst/>
          </a:prstGeom>
        </p:spPr>
      </p:pic>
      <p:sp>
        <p:nvSpPr>
          <p:cNvPr id="2" name="Управляющая кнопка: назад 1">
            <a:hlinkClick r:id="rId20" action="ppaction://hlinksldjump"/>
          </p:cNvPr>
          <p:cNvSpPr/>
          <p:nvPr>
            <p:custDataLst>
              <p:tags r:id="rId21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7845" y="205740"/>
            <a:ext cx="10972800" cy="72517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ru-RU" altLang="ru-RU" sz="2200"/>
              <a:t>4. Страница Администратора</a:t>
            </a:r>
            <a:endParaRPr lang="en-US" altLang="ru-RU" sz="2200"/>
          </a:p>
        </p:txBody>
      </p:sp>
      <p:sp>
        <p:nvSpPr>
          <p:cNvPr id="3" name="Управляющая кнопка: назад 2">
            <a:hlinkClick r:id="rId2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7845" y="930910"/>
            <a:ext cx="11334115" cy="5386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7845" y="205740"/>
            <a:ext cx="10972800" cy="9880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ru-RU" altLang="ru-RU" sz="2200"/>
              <a:t>4. Страница Администратора (статистика/аналитика)</a:t>
            </a:r>
            <a:endParaRPr lang="en-US" altLang="ru-RU" sz="2200"/>
          </a:p>
        </p:txBody>
      </p:sp>
      <p:sp>
        <p:nvSpPr>
          <p:cNvPr id="8" name="Замещающее содержимое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80085" y="1416685"/>
            <a:ext cx="4114800" cy="58864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charset="0"/>
              <a:buChar char="Ø"/>
            </a:pPr>
            <a:r>
              <a:rPr 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показать все компании и их рейтинги </a:t>
            </a:r>
            <a:endParaRPr lang="ru-RU" sz="1800">
              <a:solidFill>
                <a:srgbClr val="FF3300"/>
              </a:solidFill>
            </a:endParaRPr>
          </a:p>
          <a:p>
            <a:pPr marL="0" indent="0" algn="l">
              <a:buNone/>
            </a:pPr>
            <a:endParaRPr lang="ru-RU" sz="1800">
              <a:solidFill>
                <a:srgbClr val="FF3300"/>
              </a:solidFill>
            </a:endParaRPr>
          </a:p>
          <a:p>
            <a:pPr marL="0" indent="0" algn="l">
              <a:buNone/>
            </a:pPr>
            <a:endParaRPr lang="ru-RU" sz="1800">
              <a:ln>
                <a:solidFill>
                  <a:srgbClr val="002060"/>
                </a:solidFill>
              </a:ln>
              <a:solidFill>
                <a:srgbClr val="FF3300"/>
              </a:solidFill>
            </a:endParaRPr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</p:txBody>
      </p:sp>
      <p:sp>
        <p:nvSpPr>
          <p:cNvPr id="9" name="Замещающее содержимое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2940" y="2428875"/>
            <a:ext cx="4131945" cy="701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charset="0"/>
              <a:buChar char="Ø"/>
            </a:pPr>
            <a:r>
              <a:rPr 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показать информацию о компании по ИНН</a:t>
            </a: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</p:txBody>
      </p:sp>
      <p:sp>
        <p:nvSpPr>
          <p:cNvPr id="11" name="Замещающее содержимое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61035" y="3554095"/>
            <a:ext cx="4100195" cy="201993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Показать компании с Хорошим</a:t>
            </a:r>
            <a:r>
              <a:rPr lang="en-US" alt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/</a:t>
            </a:r>
            <a:r>
              <a:rPr lang="ru-RU" alt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Средним/Плохим</a:t>
            </a:r>
            <a:r>
              <a:rPr lang="ru-RU" sz="1800">
                <a:ln>
                  <a:solidFill>
                    <a:srgbClr val="002060"/>
                  </a:solidFill>
                </a:ln>
                <a:solidFill>
                  <a:srgbClr val="FF3300"/>
                </a:solidFill>
              </a:rPr>
              <a:t> ФП, показать рейтинги сделанные пользователем, компании с неактуальным рейтингом и прочая аналитика/статистика (для дальнейшей реализации)</a:t>
            </a:r>
            <a:endParaRPr lang="ru-RU" sz="1800"/>
          </a:p>
          <a:p>
            <a:pPr marL="0" indent="0" algn="l">
              <a:buNone/>
            </a:pPr>
            <a:endParaRPr lang="ru-RU" sz="1800"/>
          </a:p>
          <a:p>
            <a:pPr marL="0" indent="0" algn="l">
              <a:buNone/>
            </a:pPr>
            <a:endParaRPr lang="ru-RU" sz="1800"/>
          </a:p>
        </p:txBody>
      </p:sp>
      <p:sp>
        <p:nvSpPr>
          <p:cNvPr id="13" name="Замещающее содержимое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77545" y="5678170"/>
            <a:ext cx="4083685" cy="86804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ru-RU" sz="1800"/>
              <a:t>В планах сделать выгрузку результата в </a:t>
            </a:r>
            <a:r>
              <a:rPr lang="en-US" sz="1800"/>
              <a:t>excel</a:t>
            </a:r>
            <a:endParaRPr lang="ru-RU" sz="1800"/>
          </a:p>
          <a:p>
            <a:pPr marL="0" indent="0" algn="l">
              <a:buNone/>
            </a:pPr>
            <a:endParaRPr lang="ru-RU" sz="180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4820920" y="1765935"/>
            <a:ext cx="461645" cy="38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Прямая со стрелкой 18"/>
          <p:cNvCxnSpPr/>
          <p:nvPr>
            <p:custDataLst>
              <p:tags r:id="rId6"/>
            </p:custDataLst>
          </p:nvPr>
        </p:nvCxnSpPr>
        <p:spPr>
          <a:xfrm flipV="1">
            <a:off x="4835525" y="2875280"/>
            <a:ext cx="455295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202020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2" name="Изображение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33456" t="22522" r="6556" b="50111"/>
          <a:stretch>
            <a:fillRect/>
          </a:stretch>
        </p:blipFill>
        <p:spPr>
          <a:xfrm>
            <a:off x="5282565" y="1193800"/>
            <a:ext cx="4019550" cy="140589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31828" t="21502" r="37591" b="36508"/>
          <a:stretch>
            <a:fillRect/>
          </a:stretch>
        </p:blipFill>
        <p:spPr>
          <a:xfrm>
            <a:off x="9431655" y="1555750"/>
            <a:ext cx="2399030" cy="226187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33753" t="20272" r="7121" b="51538"/>
          <a:stretch>
            <a:fillRect/>
          </a:stretch>
        </p:blipFill>
        <p:spPr>
          <a:xfrm>
            <a:off x="5282565" y="2707640"/>
            <a:ext cx="4020185" cy="1471930"/>
          </a:xfrm>
          <a:prstGeom prst="rect">
            <a:avLst/>
          </a:prstGeom>
        </p:spPr>
      </p:pic>
      <p:pic>
        <p:nvPicPr>
          <p:cNvPr id="5" name="Изображение 4"/>
          <p:cNvPicPr/>
          <p:nvPr>
            <p:custDataLst>
              <p:tags r:id="rId13"/>
            </p:custDataLst>
          </p:nvPr>
        </p:nvPicPr>
        <p:blipFill>
          <a:blip r:embed="rId14"/>
          <a:srcRect l="275" t="14856" r="48509" b="58652"/>
          <a:stretch>
            <a:fillRect/>
          </a:stretch>
        </p:blipFill>
        <p:spPr>
          <a:xfrm>
            <a:off x="5290820" y="4179570"/>
            <a:ext cx="6395085" cy="1775460"/>
          </a:xfrm>
          <a:prstGeom prst="rect">
            <a:avLst/>
          </a:prstGeom>
        </p:spPr>
      </p:pic>
      <p:sp>
        <p:nvSpPr>
          <p:cNvPr id="7" name="Управляющая кнопка: назад 6">
            <a:hlinkClick r:id="rId15" action="ppaction://hlinksldjump"/>
          </p:cNvPr>
          <p:cNvSpPr/>
          <p:nvPr>
            <p:custDataLst>
              <p:tags r:id="rId16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ru-RU"/>
              <a:t>USER DAO - </a:t>
            </a:r>
            <a:r>
              <a:rPr lang="ru-RU" altLang="ru-RU"/>
              <a:t>запросы в БД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600200"/>
            <a:ext cx="4672965" cy="4526280"/>
          </a:xfrm>
        </p:spPr>
        <p:txBody>
          <a:bodyPr/>
          <a:p>
            <a:r>
              <a:rPr lang="ru-RU" altLang="en-US" sz="2000"/>
              <a:t>insert into users (name, login, password) values (?,?,?)</a:t>
            </a:r>
            <a:endParaRPr lang="ru-RU" altLang="en-US" sz="2000"/>
          </a:p>
          <a:p>
            <a:r>
              <a:rPr lang="ru-RU" altLang="en-US" sz="2000"/>
              <a:t>delete from users where login = (?)</a:t>
            </a:r>
            <a:endParaRPr lang="ru-RU" altLang="en-US" sz="2000"/>
          </a:p>
          <a:p>
            <a:r>
              <a:rPr lang="ru-RU" altLang="en-US" sz="2000"/>
              <a:t>select* from users where login = (?)</a:t>
            </a:r>
            <a:endParaRPr lang="ru-RU" altLang="en-US" sz="2000"/>
          </a:p>
          <a:p>
            <a:r>
              <a:rPr lang="ru-RU" altLang="en-US" sz="2000"/>
              <a:t>select password from users where login =(?)</a:t>
            </a:r>
            <a:endParaRPr lang="ru-RU" altLang="en-US" sz="2000"/>
          </a:p>
          <a:p>
            <a:r>
              <a:rPr lang="ru-RU" altLang="en-US" sz="2000"/>
              <a:t>SELECT * from users</a:t>
            </a:r>
            <a:endParaRPr lang="ru-RU" altLang="en-US" sz="20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1165" y="1417955"/>
            <a:ext cx="6495415" cy="5013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Управляющая кнопка: назад 6">
            <a:hlinkClick r:id="rId3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Company Dao- </a:t>
            </a:r>
            <a:r>
              <a:rPr lang="ru-RU" altLang="en-US"/>
              <a:t>запросы в БД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p>
            <a:r>
              <a:rPr lang="ru-RU" altLang="en-US" sz="2000"/>
              <a:t>insert into companies (title, taxId, industry_id) values (?,?,?)</a:t>
            </a:r>
            <a:endParaRPr lang="ru-RU" altLang="en-US" sz="2000"/>
          </a:p>
          <a:p>
            <a:r>
              <a:rPr lang="ru-RU" altLang="en-US" sz="2000"/>
              <a:t>select * from companies where taxId = (?)</a:t>
            </a:r>
            <a:endParaRPr lang="ru-RU" altLang="en-US" sz="2000"/>
          </a:p>
          <a:p>
            <a:r>
              <a:rPr lang="ru-RU" altLang="en-US" sz="2000"/>
              <a:t>select * from companies where id = (?)</a:t>
            </a:r>
            <a:endParaRPr lang="ru-RU" altLang="en-US" sz="2000"/>
          </a:p>
          <a:p>
            <a:r>
              <a:rPr lang="ru-RU" altLang="en-US" sz="2000"/>
              <a:t>delete from companies where taxId = (?)</a:t>
            </a:r>
            <a:endParaRPr lang="ru-RU" altLang="en-US" sz="2000"/>
          </a:p>
          <a:p>
            <a:r>
              <a:rPr lang="ru-RU" altLang="en-US" sz="2000"/>
              <a:t>SELECT * from companies join industries i on i.id = companies.industry_id join ratings r on companies.id = r.company_id</a:t>
            </a:r>
            <a:endParaRPr lang="ru-RU" altLang="en-US" sz="2000"/>
          </a:p>
          <a:p>
            <a:r>
              <a:rPr lang="ru-RU" altLang="en-US" sz="2000"/>
              <a:t>SELECT * from companies join industries i on i.id = companies.industry_id " join ratings r on companies.id = r.company_id join users u on where date !=(?)</a:t>
            </a:r>
            <a:endParaRPr lang="ru-RU" altLang="en-US" sz="2000"/>
          </a:p>
          <a:p>
            <a:r>
              <a:rPr lang="ru-RU" altLang="en-US" sz="2000"/>
              <a:t>SELECT * from companies join industries i on i.id = companies.industry_id join ratings r on companies.id = r.company_id join users u on r.user_id = u.id where login =(?)</a:t>
            </a:r>
            <a:endParaRPr lang="ru-RU" altLang="en-US" sz="2000"/>
          </a:p>
          <a:p>
            <a:r>
              <a:rPr lang="ru-RU" altLang="en-US" sz="2000"/>
              <a:t>SELECT * from companies join industries i on i.id = companies.industry_id join ratings" r on companies.id = r.company_id where taxId = (?) order by date DESC limit 1</a:t>
            </a:r>
            <a:endParaRPr lang="ru-RU" altLang="en-US" sz="2000"/>
          </a:p>
        </p:txBody>
      </p:sp>
      <p:sp>
        <p:nvSpPr>
          <p:cNvPr id="7" name="Управляющая кнопка: назад 6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Цель работы: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3407410"/>
          </a:xfrm>
        </p:spPr>
        <p:txBody>
          <a:bodyPr/>
          <a:p>
            <a:pPr algn="just"/>
            <a:r>
              <a:rPr lang="ru-RU" altLang="en-US"/>
              <a:t>Создание первоначальной модели рейтинговой оценки компании на основании минимального количества вводимых финансовых показателей с учетом отраслевой принадлежности компании на основании ОКВЭД и заранее определенного риска отраслей </a:t>
            </a:r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p>
            <a:r>
              <a:rPr lang="ru-RU" altLang="en-US"/>
              <a:t>Использованные ресурсы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4879975" y="1417955"/>
            <a:ext cx="3934460" cy="505460"/>
          </a:xfrm>
        </p:spPr>
        <p:txBody>
          <a:bodyPr/>
          <a:p>
            <a:pPr marL="0" indent="0">
              <a:buNone/>
            </a:pPr>
            <a:r>
              <a:rPr lang="en-US" altLang="en-US" sz="1600"/>
              <a:t>Properties and Dependences (in pom.xml)</a:t>
            </a:r>
            <a:endParaRPr lang="en-US" altLang="en-US" sz="1600"/>
          </a:p>
        </p:txBody>
      </p:sp>
      <p:pic>
        <p:nvPicPr>
          <p:cNvPr id="4" name="Изображение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7422" t="10472" r="48371" b="56343"/>
          <a:stretch>
            <a:fillRect/>
          </a:stretch>
        </p:blipFill>
        <p:spPr>
          <a:xfrm>
            <a:off x="652780" y="2129790"/>
            <a:ext cx="2505075" cy="1705610"/>
          </a:xfrm>
          <a:prstGeom prst="rect">
            <a:avLst/>
          </a:prstGeom>
        </p:spPr>
      </p:pic>
      <p:sp>
        <p:nvSpPr>
          <p:cNvPr id="5" name="Замещающее содержимое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52780" y="1417955"/>
            <a:ext cx="3934460" cy="48355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/>
              <a:t>Application server: Tomcat 10.1.192</a:t>
            </a:r>
            <a:endParaRPr lang="en-US" altLang="en-US" sz="1600"/>
          </a:p>
          <a:p>
            <a:r>
              <a:rPr lang="en-US" altLang="en-US" sz="1600"/>
              <a:t>Docker compose </a:t>
            </a:r>
            <a:endParaRPr lang="en-US" altLang="en-US" sz="1600"/>
          </a:p>
        </p:txBody>
      </p:sp>
      <p:pic>
        <p:nvPicPr>
          <p:cNvPr id="6" name="Изображение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9943" t="8559" r="39076" b="39469"/>
          <a:stretch>
            <a:fillRect/>
          </a:stretch>
        </p:blipFill>
        <p:spPr>
          <a:xfrm>
            <a:off x="652780" y="3835400"/>
            <a:ext cx="3846830" cy="284289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0613" t="13710" r="51832" b="18797"/>
          <a:stretch>
            <a:fillRect/>
          </a:stretch>
        </p:blipFill>
        <p:spPr>
          <a:xfrm>
            <a:off x="7736205" y="2038350"/>
            <a:ext cx="2851150" cy="463994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21401" t="8007" r="46851" b="17579"/>
          <a:stretch>
            <a:fillRect/>
          </a:stretch>
        </p:blipFill>
        <p:spPr>
          <a:xfrm>
            <a:off x="4627245" y="2038350"/>
            <a:ext cx="2938145" cy="4639945"/>
          </a:xfrm>
          <a:prstGeom prst="rect">
            <a:avLst/>
          </a:prstGeom>
        </p:spPr>
      </p:pic>
      <p:sp>
        <p:nvSpPr>
          <p:cNvPr id="9" name="Управляющая кнопка: назад 8">
            <a:hlinkClick r:id="rId10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Предстоящее расширение функционала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346200"/>
            <a:ext cx="10972800" cy="5301615"/>
          </a:xfrm>
        </p:spPr>
        <p:txBody>
          <a:bodyPr/>
          <a:p>
            <a:r>
              <a:rPr lang="ru-RU" altLang="en-US" sz="2200"/>
              <a:t>Выгрузка результатов расчета, аналитики в файл </a:t>
            </a:r>
            <a:r>
              <a:rPr lang="en-US" altLang="en-US" sz="2200"/>
              <a:t>excel</a:t>
            </a:r>
            <a:endParaRPr lang="en-US" altLang="en-US" sz="2200"/>
          </a:p>
          <a:p>
            <a:r>
              <a:rPr lang="ru-RU" altLang="en-US" sz="2200"/>
              <a:t>Возможность показа расчетных финансовых коэффициентов и более подробный отчет о финансовом состоянии</a:t>
            </a:r>
            <a:endParaRPr lang="ru-RU" altLang="en-US" sz="2200"/>
          </a:p>
          <a:p>
            <a:r>
              <a:rPr lang="ru-RU" altLang="en-US" sz="2200"/>
              <a:t>Доработка модели оценки с использованием весовых коэффицентов</a:t>
            </a:r>
            <a:endParaRPr lang="ru-RU" altLang="en-US" sz="2200"/>
          </a:p>
          <a:p>
            <a:r>
              <a:rPr lang="ru-RU" altLang="en-US" sz="2200"/>
              <a:t>Возможность предоставления отдельным пользователям доступа для каллибровки модели на этапе тестирования</a:t>
            </a:r>
            <a:endParaRPr lang="ru-RU" altLang="en-US" sz="2200"/>
          </a:p>
          <a:p>
            <a:r>
              <a:rPr lang="ru-RU" altLang="ru-RU" sz="2200"/>
              <a:t>Загрузка отчетности из </a:t>
            </a:r>
            <a:r>
              <a:rPr lang="en-US" altLang="ru-RU" sz="2200"/>
              <a:t>excel</a:t>
            </a:r>
            <a:r>
              <a:rPr lang="ru-RU" altLang="ru-RU" sz="2200"/>
              <a:t> формата. размещенной на сайте ИФНС</a:t>
            </a:r>
            <a:endParaRPr lang="ru-RU" altLang="ru-RU" sz="2200"/>
          </a:p>
          <a:p>
            <a:r>
              <a:rPr lang="ru-RU" altLang="ru-RU" sz="2200"/>
              <a:t>Добавление качественных показателей при необходимости (в зависимости от модели оценки)</a:t>
            </a:r>
            <a:endParaRPr lang="ru-RU" altLang="ru-RU" sz="2200"/>
          </a:p>
          <a:p>
            <a:r>
              <a:rPr lang="ru-RU" altLang="ru-RU" sz="2200"/>
              <a:t>Расширение функционала оценки отчетности на промежуточные данные</a:t>
            </a:r>
            <a:endParaRPr lang="ru-RU" altLang="ru-RU" sz="2200"/>
          </a:p>
          <a:p>
            <a:r>
              <a:rPr lang="ru-RU" altLang="ru-RU" sz="2200"/>
              <a:t>Варианты оценки при применении УСН, МСФО</a:t>
            </a:r>
            <a:endParaRPr lang="ru-RU" altLang="ru-RU" sz="2200"/>
          </a:p>
          <a:p>
            <a:r>
              <a:rPr lang="ru-RU" altLang="ru-RU" sz="2200"/>
              <a:t>доработать авторизацию в части безопасности (шифрование паролей, самостоятельная смена пароля пользователем сразу и через определенное время)</a:t>
            </a:r>
            <a:endParaRPr lang="ru-RU" altLang="ru-RU" sz="2200"/>
          </a:p>
        </p:txBody>
      </p:sp>
      <p:sp>
        <p:nvSpPr>
          <p:cNvPr id="7" name="Управляющая кнопка: назад 6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ru-RU" altLang="ru-RU"/>
              <a:t>СПАСИБО ЗА ВНИМАНИЕ!</a:t>
            </a:r>
            <a:endParaRPr lang="ru-RU" alt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Приницип использования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320800"/>
            <a:ext cx="10972800" cy="4525963"/>
          </a:xfrm>
        </p:spPr>
        <p:txBody>
          <a:bodyPr/>
          <a:p>
            <a:r>
              <a:rPr lang="ru-RU" altLang="en-US" sz="2000"/>
              <a:t>Предполагается внутрибанковское использование модели. Пользователями выступают сотрудники подразделения, осуществляющие финансовую оценку компаний- клиентов Банка (контрагентов-дебиторов, финансируемых компаний, принципалов, лизингополучателей и прочих контрагентов). </a:t>
            </a:r>
            <a:endParaRPr lang="ru-RU" altLang="en-US" sz="2000"/>
          </a:p>
          <a:p>
            <a:r>
              <a:rPr lang="ru-RU" altLang="en-US" sz="2000"/>
              <a:t>Рейтинговая оценка - это анализ объекта на основании комплекса показателей в одной отрасли среди других оцениваемых объектов и определение его места среди них.</a:t>
            </a:r>
            <a:endParaRPr lang="ru-RU" altLang="en-US" sz="2000"/>
          </a:p>
          <a:p>
            <a:r>
              <a:rPr lang="ru-RU" altLang="en-US" sz="2000"/>
              <a:t>На основании некоторых расчетных финансовых показателей Компании присваивается определенное количество баллов, которым соответствует три вида состояния (хорошее, среднее, плохое). Полученная балльная оценка корректируется в зависимости от риска отрасли контрагента (высокий</a:t>
            </a:r>
            <a:r>
              <a:rPr lang="en-US" altLang="ru-RU" sz="2000"/>
              <a:t>(3)</a:t>
            </a:r>
            <a:r>
              <a:rPr lang="ru-RU" altLang="en-US" sz="2000"/>
              <a:t>, средний</a:t>
            </a:r>
            <a:r>
              <a:rPr lang="en-US" altLang="ru-RU" sz="2000"/>
              <a:t>(2)</a:t>
            </a:r>
            <a:r>
              <a:rPr lang="ru-RU" altLang="en-US" sz="2000"/>
              <a:t>, низкий</a:t>
            </a:r>
            <a:r>
              <a:rPr lang="en-US" altLang="ru-RU" sz="2000"/>
              <a:t>(1)</a:t>
            </a:r>
            <a:r>
              <a:rPr lang="ru-RU" altLang="en-US" sz="2000"/>
              <a:t>).</a:t>
            </a:r>
            <a:endParaRPr lang="ru-RU" altLang="en-US" sz="2000"/>
          </a:p>
          <a:p>
            <a:r>
              <a:rPr lang="ru-RU" altLang="en-US" sz="2000"/>
              <a:t>Итоговая оценка (количество баллов) может быть использована для принятия управленческих решений, определения процента резервирования, ценообразования.</a:t>
            </a:r>
            <a:endParaRPr lang="ru-RU" altLang="en-US" sz="2000"/>
          </a:p>
          <a:p>
            <a:r>
              <a:rPr lang="ru-RU" altLang="en-US" sz="2000"/>
              <a:t>Вся информация о компаниях и расчетных рейтингах сохраняется в базе данных и может быть использована для аналитики. </a:t>
            </a:r>
            <a:endParaRPr lang="ru-RU" alt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Используемые коэффициенты для оценки Финансового состояния компании: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12800" y="1661160"/>
            <a:ext cx="10972800" cy="2385695"/>
          </a:xfrm>
        </p:spPr>
        <p:txBody>
          <a:bodyPr/>
          <a:p>
            <a:endParaRPr lang="ru-RU" altLang="en-US" sz="2000"/>
          </a:p>
          <a:p>
            <a:r>
              <a:rPr lang="ru-RU" altLang="en-US" sz="2000"/>
              <a:t>1. Показатели оценки структуры баланса ( в том числе Коэффициент текущей ликвидности)</a:t>
            </a:r>
            <a:endParaRPr lang="ru-RU" altLang="en-US" sz="2000"/>
          </a:p>
          <a:p>
            <a:r>
              <a:rPr lang="ru-RU" altLang="en-US" sz="2000"/>
              <a:t>2. Показатели рентабельности (в том числе Операционная рентабельность, чистая рентабельность)</a:t>
            </a:r>
            <a:endParaRPr lang="ru-RU" altLang="en-US" sz="2000"/>
          </a:p>
          <a:p>
            <a:r>
              <a:rPr lang="ru-RU" altLang="en-US" sz="2000"/>
              <a:t>3. Показатели финансовой устойчивости (коэффициент автономии)</a:t>
            </a:r>
            <a:endParaRPr lang="ru-RU" altLang="en-US" sz="2000"/>
          </a:p>
          <a:p>
            <a:r>
              <a:rPr lang="ru-RU" altLang="en-US" sz="2000"/>
              <a:t>4.</a:t>
            </a:r>
            <a:r>
              <a:rPr lang="ru-RU" sz="2000"/>
              <a:t>Показатели платежеспособности (коэффициенты долговой ногрузки)</a:t>
            </a:r>
            <a:endParaRPr lang="ru-RU" sz="2000"/>
          </a:p>
          <a:p>
            <a:r>
              <a:rPr lang="ru-RU" sz="2000"/>
              <a:t>5. Динамические показатели (динамика выручки)</a:t>
            </a:r>
            <a:endParaRPr lang="en-US" altLang="ru-RU" sz="2000"/>
          </a:p>
          <a:p>
            <a:pPr marL="0" indent="0">
              <a:buNone/>
            </a:pPr>
            <a:endParaRPr lang="ru-RU" altLang="en-US" sz="2000"/>
          </a:p>
        </p:txBody>
      </p:sp>
      <p:sp>
        <p:nvSpPr>
          <p:cNvPr id="4" name="Замещающее содержимое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95325" y="5852160"/>
            <a:ext cx="10972800" cy="7937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 sz="2000"/>
              <a:t> Анализ финансовых коэффициентов производится путем сравнения полученных значений с рекомендуемыми нормативными величинами, играющими роль пороговых значений</a:t>
            </a:r>
            <a:endParaRPr lang="ru-RU" altLang="en-US" sz="2000"/>
          </a:p>
          <a:p>
            <a:pPr marL="0" indent="0">
              <a:buNone/>
            </a:pPr>
            <a:endParaRPr lang="ru-RU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Диаграмма вариантов использования </a:t>
            </a:r>
            <a:br>
              <a:rPr lang="ru-RU" altLang="en-US"/>
            </a:br>
            <a:r>
              <a:rPr lang="ru-RU" altLang="en-US"/>
              <a:t>(UseCase diagram) </a:t>
            </a:r>
            <a:endParaRPr lang="ru-RU" altLang="en-US"/>
          </a:p>
        </p:txBody>
      </p:sp>
      <p:sp>
        <p:nvSpPr>
          <p:cNvPr id="5" name="Прямоугольник 4"/>
          <p:cNvSpPr/>
          <p:nvPr>
            <p:custDataLst>
              <p:tags r:id="rId1"/>
            </p:custDataLst>
          </p:nvPr>
        </p:nvSpPr>
        <p:spPr>
          <a:xfrm>
            <a:off x="779145" y="1494790"/>
            <a:ext cx="11243945" cy="511619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1651000" y="2122170"/>
            <a:ext cx="659130" cy="1489075"/>
            <a:chOff x="2830" y="3675"/>
            <a:chExt cx="1038" cy="2345"/>
          </a:xfrm>
        </p:grpSpPr>
        <p:sp>
          <p:nvSpPr>
            <p:cNvPr id="6" name="Овал 5"/>
            <p:cNvSpPr/>
            <p:nvPr/>
          </p:nvSpPr>
          <p:spPr>
            <a:xfrm>
              <a:off x="3024" y="3675"/>
              <a:ext cx="558" cy="591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7" name="Прямое соединение 6"/>
            <p:cNvCxnSpPr>
              <a:stCxn id="6" idx="4"/>
            </p:cNvCxnSpPr>
            <p:nvPr/>
          </p:nvCxnSpPr>
          <p:spPr>
            <a:xfrm flipH="1">
              <a:off x="3295" y="4266"/>
              <a:ext cx="8" cy="1034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323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Прямое соединение 7"/>
            <p:cNvCxnSpPr/>
            <p:nvPr>
              <p:custDataLst>
                <p:tags r:id="rId2"/>
              </p:custDataLst>
            </p:nvPr>
          </p:nvCxnSpPr>
          <p:spPr>
            <a:xfrm>
              <a:off x="3276" y="4485"/>
              <a:ext cx="592" cy="389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323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Прямое соединение 8"/>
            <p:cNvCxnSpPr/>
            <p:nvPr>
              <p:custDataLst>
                <p:tags r:id="rId3"/>
              </p:custDataLst>
            </p:nvPr>
          </p:nvCxnSpPr>
          <p:spPr>
            <a:xfrm flipH="1">
              <a:off x="2850" y="4485"/>
              <a:ext cx="482" cy="352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323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Прямое соединение 9"/>
            <p:cNvCxnSpPr/>
            <p:nvPr>
              <p:custDataLst>
                <p:tags r:id="rId4"/>
              </p:custDataLst>
            </p:nvPr>
          </p:nvCxnSpPr>
          <p:spPr>
            <a:xfrm flipH="1">
              <a:off x="2830" y="5226"/>
              <a:ext cx="465" cy="795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323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Прямое соединение 10"/>
            <p:cNvCxnSpPr/>
            <p:nvPr>
              <p:custDataLst>
                <p:tags r:id="rId5"/>
              </p:custDataLst>
            </p:nvPr>
          </p:nvCxnSpPr>
          <p:spPr>
            <a:xfrm>
              <a:off x="3332" y="5300"/>
              <a:ext cx="462" cy="648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323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" name="Группа 12"/>
          <p:cNvGrpSpPr/>
          <p:nvPr/>
        </p:nvGrpSpPr>
        <p:grpSpPr>
          <a:xfrm>
            <a:off x="3710305" y="2122170"/>
            <a:ext cx="659130" cy="1489075"/>
            <a:chOff x="2830" y="3675"/>
            <a:chExt cx="1038" cy="2345"/>
          </a:xfrm>
        </p:grpSpPr>
        <p:sp>
          <p:nvSpPr>
            <p:cNvPr id="14" name="Овал 13"/>
            <p:cNvSpPr/>
            <p:nvPr>
              <p:custDataLst>
                <p:tags r:id="rId6"/>
              </p:custDataLst>
            </p:nvPr>
          </p:nvSpPr>
          <p:spPr>
            <a:xfrm>
              <a:off x="3024" y="3675"/>
              <a:ext cx="558" cy="591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15" name="Прямое соединение 14"/>
            <p:cNvCxnSpPr>
              <a:stCxn id="14" idx="4"/>
            </p:cNvCxnSpPr>
            <p:nvPr>
              <p:custDataLst>
                <p:tags r:id="rId7"/>
              </p:custDataLst>
            </p:nvPr>
          </p:nvCxnSpPr>
          <p:spPr>
            <a:xfrm flipH="1">
              <a:off x="3295" y="4266"/>
              <a:ext cx="8" cy="1034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323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Прямое соединение 15"/>
            <p:cNvCxnSpPr/>
            <p:nvPr>
              <p:custDataLst>
                <p:tags r:id="rId8"/>
              </p:custDataLst>
            </p:nvPr>
          </p:nvCxnSpPr>
          <p:spPr>
            <a:xfrm>
              <a:off x="3276" y="4485"/>
              <a:ext cx="592" cy="389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323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Прямое соединение 16"/>
            <p:cNvCxnSpPr/>
            <p:nvPr>
              <p:custDataLst>
                <p:tags r:id="rId9"/>
              </p:custDataLst>
            </p:nvPr>
          </p:nvCxnSpPr>
          <p:spPr>
            <a:xfrm flipH="1">
              <a:off x="2850" y="4485"/>
              <a:ext cx="482" cy="352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323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Прямое соединение 17"/>
            <p:cNvCxnSpPr/>
            <p:nvPr>
              <p:custDataLst>
                <p:tags r:id="rId10"/>
              </p:custDataLst>
            </p:nvPr>
          </p:nvCxnSpPr>
          <p:spPr>
            <a:xfrm flipH="1">
              <a:off x="2830" y="5226"/>
              <a:ext cx="465" cy="795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323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Прямое соединение 18"/>
            <p:cNvCxnSpPr/>
            <p:nvPr>
              <p:custDataLst>
                <p:tags r:id="rId11"/>
              </p:custDataLst>
            </p:nvPr>
          </p:nvCxnSpPr>
          <p:spPr>
            <a:xfrm>
              <a:off x="3332" y="5300"/>
              <a:ext cx="462" cy="648"/>
            </a:xfrm>
            <a:prstGeom prst="lin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 algn="ctr">
              <a:solidFill>
                <a:srgbClr val="323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Текстовое поле 19"/>
          <p:cNvSpPr txBox="1"/>
          <p:nvPr/>
        </p:nvSpPr>
        <p:spPr>
          <a:xfrm>
            <a:off x="1040130" y="1632585"/>
            <a:ext cx="1751330" cy="487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>
                <a:solidFill>
                  <a:schemeClr val="accent3">
                    <a:lumMod val="25000"/>
                  </a:schemeClr>
                </a:solidFill>
              </a:rPr>
              <a:t>Пользователь</a:t>
            </a:r>
            <a:endParaRPr lang="ru-RU" alt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1" name="Текстовое поле 20"/>
          <p:cNvSpPr txBox="1"/>
          <p:nvPr>
            <p:custDataLst>
              <p:tags r:id="rId12"/>
            </p:custDataLst>
          </p:nvPr>
        </p:nvSpPr>
        <p:spPr>
          <a:xfrm>
            <a:off x="3020695" y="1657350"/>
            <a:ext cx="1962150" cy="398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>
                <a:solidFill>
                  <a:schemeClr val="accent3">
                    <a:lumMod val="25000"/>
                  </a:schemeClr>
                </a:solidFill>
              </a:rPr>
              <a:t>Администратор</a:t>
            </a:r>
            <a:endParaRPr lang="ru-RU" alt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2" name="Блок-схема: процесс  21"/>
          <p:cNvSpPr/>
          <p:nvPr/>
        </p:nvSpPr>
        <p:spPr>
          <a:xfrm>
            <a:off x="1358900" y="3956685"/>
            <a:ext cx="2068195" cy="805815"/>
          </a:xfrm>
          <a:prstGeom prst="flowChartProcess">
            <a:avLst/>
          </a:prstGeom>
          <a:solidFill>
            <a:schemeClr val="accent2">
              <a:lumMod val="9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ввести  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исходные данные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Блок-схема: процесс  22"/>
          <p:cNvSpPr/>
          <p:nvPr>
            <p:custDataLst>
              <p:tags r:id="rId13"/>
            </p:custDataLst>
          </p:nvPr>
        </p:nvSpPr>
        <p:spPr>
          <a:xfrm>
            <a:off x="1419860" y="5276850"/>
            <a:ext cx="1951990" cy="805815"/>
          </a:xfrm>
          <a:prstGeom prst="flowChartProcess">
            <a:avLst/>
          </a:prstGeom>
          <a:solidFill>
            <a:schemeClr val="accent2">
              <a:lumMod val="9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получить 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результат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Блок-схема: процесс  24"/>
          <p:cNvSpPr/>
          <p:nvPr>
            <p:custDataLst>
              <p:tags r:id="rId14"/>
            </p:custDataLst>
          </p:nvPr>
        </p:nvSpPr>
        <p:spPr>
          <a:xfrm>
            <a:off x="5883275" y="1930400"/>
            <a:ext cx="2056765" cy="749300"/>
          </a:xfrm>
          <a:prstGeom prst="flowChartProcess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действия с 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пользователями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Блок-схема: процесс  25"/>
          <p:cNvSpPr/>
          <p:nvPr>
            <p:custDataLst>
              <p:tags r:id="rId15"/>
            </p:custDataLst>
          </p:nvPr>
        </p:nvSpPr>
        <p:spPr>
          <a:xfrm>
            <a:off x="3856990" y="3914140"/>
            <a:ext cx="2056765" cy="629920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действия с базой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Блок-схема: процесс  26"/>
          <p:cNvSpPr/>
          <p:nvPr>
            <p:custDataLst>
              <p:tags r:id="rId16"/>
            </p:custDataLst>
          </p:nvPr>
        </p:nvSpPr>
        <p:spPr>
          <a:xfrm>
            <a:off x="7684135" y="3604895"/>
            <a:ext cx="2056765" cy="47117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аналитика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Блок-схема: альтернативный процесс 27"/>
          <p:cNvSpPr/>
          <p:nvPr/>
        </p:nvSpPr>
        <p:spPr>
          <a:xfrm>
            <a:off x="8655050" y="1757680"/>
            <a:ext cx="2068195" cy="407670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зарегистрировать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9" name="Блок-схема: альтернативный процесс 28"/>
          <p:cNvSpPr/>
          <p:nvPr>
            <p:custDataLst>
              <p:tags r:id="rId17"/>
            </p:custDataLst>
          </p:nvPr>
        </p:nvSpPr>
        <p:spPr>
          <a:xfrm>
            <a:off x="8655050" y="2321560"/>
            <a:ext cx="2596515" cy="379730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удалить пользователя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0" name="Блок-схема: альтернативный процесс 29"/>
          <p:cNvSpPr/>
          <p:nvPr>
            <p:custDataLst>
              <p:tags r:id="rId18"/>
            </p:custDataLst>
          </p:nvPr>
        </p:nvSpPr>
        <p:spPr>
          <a:xfrm>
            <a:off x="8655050" y="2892425"/>
            <a:ext cx="2080260" cy="354330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изменить пароль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1" name="Блок-схема: альтернативный процесс 30"/>
          <p:cNvSpPr/>
          <p:nvPr>
            <p:custDataLst>
              <p:tags r:id="rId19"/>
            </p:custDataLst>
          </p:nvPr>
        </p:nvSpPr>
        <p:spPr>
          <a:xfrm>
            <a:off x="6042660" y="4355465"/>
            <a:ext cx="2185670" cy="401320"/>
          </a:xfrm>
          <a:prstGeom prst="flowChartAlternateProcess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удалить компанию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2" name="Блок-схема: альтернативный процесс 31"/>
          <p:cNvSpPr/>
          <p:nvPr>
            <p:custDataLst>
              <p:tags r:id="rId20"/>
            </p:custDataLst>
          </p:nvPr>
        </p:nvSpPr>
        <p:spPr>
          <a:xfrm>
            <a:off x="5085080" y="4875530"/>
            <a:ext cx="2185670" cy="401320"/>
          </a:xfrm>
          <a:prstGeom prst="flowChartAlternateProcess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удалить отчетность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3" name="Блок-схема: альтернативный процесс 32"/>
          <p:cNvSpPr/>
          <p:nvPr>
            <p:custDataLst>
              <p:tags r:id="rId21"/>
            </p:custDataLst>
          </p:nvPr>
        </p:nvSpPr>
        <p:spPr>
          <a:xfrm>
            <a:off x="4017010" y="5395595"/>
            <a:ext cx="3093720" cy="788035"/>
          </a:xfrm>
          <a:prstGeom prst="flowChartAlternateProcess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загрузить/актуализировать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риски отраслей </a:t>
            </a:r>
            <a:endParaRPr kumimoji="0" lang="ru-RU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из файла </a:t>
            </a: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Excel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4" name="Блок-схема: альтернативный процесс 33"/>
          <p:cNvSpPr/>
          <p:nvPr>
            <p:custDataLst>
              <p:tags r:id="rId22"/>
            </p:custDataLst>
          </p:nvPr>
        </p:nvSpPr>
        <p:spPr>
          <a:xfrm>
            <a:off x="8938895" y="4181475"/>
            <a:ext cx="2643505" cy="694055"/>
          </a:xfrm>
          <a:prstGeom prst="flowChartAlternateProcess">
            <a:avLst/>
          </a:prstGeom>
          <a:solidFill>
            <a:schemeClr val="accent6">
              <a:lumMod val="90000"/>
            </a:schemeClr>
          </a:solidFill>
          <a:ln w="9525" cap="flat" cmpd="sng" algn="ctr"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показать все компании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и их рейтинги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5" name="Блок-схема: альтернативный процесс 34"/>
          <p:cNvSpPr/>
          <p:nvPr>
            <p:custDataLst>
              <p:tags r:id="rId23"/>
            </p:custDataLst>
          </p:nvPr>
        </p:nvSpPr>
        <p:spPr>
          <a:xfrm>
            <a:off x="8983980" y="4979670"/>
            <a:ext cx="2643505" cy="694055"/>
          </a:xfrm>
          <a:prstGeom prst="flowChartAlternateProcess">
            <a:avLst/>
          </a:prstGeom>
          <a:solidFill>
            <a:schemeClr val="accent6">
              <a:lumMod val="90000"/>
            </a:schemeClr>
          </a:solidFill>
          <a:ln w="9525" cap="flat" cmpd="sng" algn="ctr"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показать информацию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по одной компании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6" name="Блок-схема: альтернативный процесс 35"/>
          <p:cNvSpPr/>
          <p:nvPr>
            <p:custDataLst>
              <p:tags r:id="rId24"/>
            </p:custDataLst>
          </p:nvPr>
        </p:nvSpPr>
        <p:spPr>
          <a:xfrm>
            <a:off x="8983980" y="5777865"/>
            <a:ext cx="2267585" cy="523240"/>
          </a:xfrm>
          <a:prstGeom prst="flowChartAlternateProcess">
            <a:avLst/>
          </a:prstGeom>
          <a:solidFill>
            <a:schemeClr val="accent6">
              <a:lumMod val="90000"/>
            </a:schemeClr>
          </a:solidFill>
          <a:ln w="9525" cap="flat" cmpd="sng" algn="ctr"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прочая аналитика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37" name="Прямая со стрелкой 36"/>
          <p:cNvCxnSpPr>
            <a:stCxn id="22" idx="2"/>
            <a:endCxn id="23" idx="0"/>
          </p:cNvCxnSpPr>
          <p:nvPr/>
        </p:nvCxnSpPr>
        <p:spPr>
          <a:xfrm>
            <a:off x="2393315" y="4762500"/>
            <a:ext cx="2540" cy="514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9" name="Прямая со стрелкой 38"/>
          <p:cNvCxnSpPr>
            <a:endCxn id="25" idx="1"/>
          </p:cNvCxnSpPr>
          <p:nvPr>
            <p:custDataLst>
              <p:tags r:id="rId25"/>
            </p:custDataLst>
          </p:nvPr>
        </p:nvCxnSpPr>
        <p:spPr>
          <a:xfrm>
            <a:off x="4666615" y="2295525"/>
            <a:ext cx="1216660" cy="95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0" name="Прямая со стрелкой 39"/>
          <p:cNvCxnSpPr>
            <a:endCxn id="27" idx="1"/>
          </p:cNvCxnSpPr>
          <p:nvPr>
            <p:custDataLst>
              <p:tags r:id="rId26"/>
            </p:custDataLst>
          </p:nvPr>
        </p:nvCxnSpPr>
        <p:spPr>
          <a:xfrm>
            <a:off x="4697095" y="2998470"/>
            <a:ext cx="2987040" cy="8420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Прямая со стрелкой 40"/>
          <p:cNvCxnSpPr/>
          <p:nvPr>
            <p:custDataLst>
              <p:tags r:id="rId27"/>
            </p:custDataLst>
          </p:nvPr>
        </p:nvCxnSpPr>
        <p:spPr>
          <a:xfrm>
            <a:off x="4608195" y="3154045"/>
            <a:ext cx="799465" cy="7289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Прямая со стрелкой 41"/>
          <p:cNvCxnSpPr/>
          <p:nvPr>
            <p:custDataLst>
              <p:tags r:id="rId28"/>
            </p:custDataLst>
          </p:nvPr>
        </p:nvCxnSpPr>
        <p:spPr>
          <a:xfrm flipH="1">
            <a:off x="3020695" y="3377565"/>
            <a:ext cx="387985" cy="5994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Прямая со стрелкой 42"/>
          <p:cNvCxnSpPr/>
          <p:nvPr>
            <p:custDataLst>
              <p:tags r:id="rId29"/>
            </p:custDataLst>
          </p:nvPr>
        </p:nvCxnSpPr>
        <p:spPr>
          <a:xfrm>
            <a:off x="1969770" y="3595370"/>
            <a:ext cx="31750" cy="381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4" name="Прямая со стрелкой 43"/>
          <p:cNvCxnSpPr/>
          <p:nvPr>
            <p:custDataLst>
              <p:tags r:id="rId30"/>
            </p:custDataLst>
          </p:nvPr>
        </p:nvCxnSpPr>
        <p:spPr>
          <a:xfrm flipH="1">
            <a:off x="4488815" y="4529455"/>
            <a:ext cx="13335" cy="8629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5" name="Прямая со стрелкой 44"/>
          <p:cNvCxnSpPr/>
          <p:nvPr>
            <p:custDataLst>
              <p:tags r:id="rId31"/>
            </p:custDataLst>
          </p:nvPr>
        </p:nvCxnSpPr>
        <p:spPr>
          <a:xfrm>
            <a:off x="5290185" y="4529455"/>
            <a:ext cx="11430" cy="3524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6" name="Прямая со стрелкой 45"/>
          <p:cNvCxnSpPr>
            <a:stCxn id="26" idx="3"/>
          </p:cNvCxnSpPr>
          <p:nvPr>
            <p:custDataLst>
              <p:tags r:id="rId32"/>
            </p:custDataLst>
          </p:nvPr>
        </p:nvCxnSpPr>
        <p:spPr>
          <a:xfrm>
            <a:off x="5913755" y="4229100"/>
            <a:ext cx="490855" cy="1263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7" name="Прямая со стрелкой 46"/>
          <p:cNvCxnSpPr>
            <a:endCxn id="34" idx="1"/>
          </p:cNvCxnSpPr>
          <p:nvPr>
            <p:custDataLst>
              <p:tags r:id="rId33"/>
            </p:custDataLst>
          </p:nvPr>
        </p:nvCxnSpPr>
        <p:spPr>
          <a:xfrm>
            <a:off x="8463915" y="4526280"/>
            <a:ext cx="474980" cy="25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8" name="Прямая со стрелкой 47"/>
          <p:cNvCxnSpPr/>
          <p:nvPr>
            <p:custDataLst>
              <p:tags r:id="rId34"/>
            </p:custDataLst>
          </p:nvPr>
        </p:nvCxnSpPr>
        <p:spPr>
          <a:xfrm>
            <a:off x="8472805" y="5379085"/>
            <a:ext cx="501650" cy="133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9" name="Прямая со стрелкой 48"/>
          <p:cNvCxnSpPr/>
          <p:nvPr>
            <p:custDataLst>
              <p:tags r:id="rId35"/>
            </p:custDataLst>
          </p:nvPr>
        </p:nvCxnSpPr>
        <p:spPr>
          <a:xfrm>
            <a:off x="8472805" y="6068695"/>
            <a:ext cx="530860" cy="13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0" name="Прямое соединение 49"/>
          <p:cNvCxnSpPr/>
          <p:nvPr/>
        </p:nvCxnSpPr>
        <p:spPr>
          <a:xfrm>
            <a:off x="8452485" y="4064635"/>
            <a:ext cx="29210" cy="203136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Прямая со стрелкой 52"/>
          <p:cNvCxnSpPr/>
          <p:nvPr>
            <p:custDataLst>
              <p:tags r:id="rId36"/>
            </p:custDataLst>
          </p:nvPr>
        </p:nvCxnSpPr>
        <p:spPr>
          <a:xfrm flipV="1">
            <a:off x="7949565" y="1932940"/>
            <a:ext cx="641350" cy="1390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Прямая со стрелкой 53"/>
          <p:cNvCxnSpPr>
            <a:stCxn id="25" idx="3"/>
          </p:cNvCxnSpPr>
          <p:nvPr>
            <p:custDataLst>
              <p:tags r:id="rId37"/>
            </p:custDataLst>
          </p:nvPr>
        </p:nvCxnSpPr>
        <p:spPr>
          <a:xfrm>
            <a:off x="7940040" y="2305050"/>
            <a:ext cx="763270" cy="1949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5" name="Прямая со стрелкой 54"/>
          <p:cNvCxnSpPr/>
          <p:nvPr>
            <p:custDataLst>
              <p:tags r:id="rId38"/>
            </p:custDataLst>
          </p:nvPr>
        </p:nvCxnSpPr>
        <p:spPr>
          <a:xfrm>
            <a:off x="7926705" y="2674620"/>
            <a:ext cx="728345" cy="4324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/>
              <a:t>Д</a:t>
            </a:r>
            <a:r>
              <a:rPr lang="ru-RU" altLang="en-US"/>
              <a:t>иаграмма проекта</a:t>
            </a:r>
            <a:endParaRPr lang="ru-RU" alt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818515" y="1257935"/>
            <a:ext cx="1711960" cy="531177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911475" y="1257935"/>
            <a:ext cx="8837295" cy="531177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ru-RU">
                <a:sym typeface="+mn-ea"/>
              </a:rPr>
              <a:t>c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130300" y="1417955"/>
            <a:ext cx="1268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>
                <a:solidFill>
                  <a:srgbClr val="FF0000"/>
                </a:solidFill>
              </a:rPr>
              <a:t>Клиент</a:t>
            </a:r>
            <a:endParaRPr lang="ru-RU" altLang="ru-RU">
              <a:solidFill>
                <a:srgbClr val="FF0000"/>
              </a:solidFill>
            </a:endParaRPr>
          </a:p>
        </p:txBody>
      </p:sp>
      <p:sp>
        <p:nvSpPr>
          <p:cNvPr id="7" name="Текстовое поле 6"/>
          <p:cNvSpPr txBox="1"/>
          <p:nvPr>
            <p:custDataLst>
              <p:tags r:id="rId1"/>
            </p:custDataLst>
          </p:nvPr>
        </p:nvSpPr>
        <p:spPr>
          <a:xfrm>
            <a:off x="3366770" y="1333500"/>
            <a:ext cx="1268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>
                <a:solidFill>
                  <a:srgbClr val="FF0000"/>
                </a:solidFill>
              </a:rPr>
              <a:t>Сервер</a:t>
            </a:r>
            <a:endParaRPr lang="ru-RU" altLang="ru-RU">
              <a:solidFill>
                <a:srgbClr val="FF0000"/>
              </a:solidFill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971550" y="1928495"/>
            <a:ext cx="1304290" cy="60134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square" rtlCol="0">
            <a:noAutofit/>
          </a:bodyPr>
          <a:p>
            <a:pPr algn="ctr"/>
            <a:r>
              <a:rPr lang="en-US" altLang="en-US">
                <a:solidFill>
                  <a:schemeClr val="tx1"/>
                </a:solidFill>
              </a:rPr>
              <a:t>ENTER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0" name="Текстовое поле 9">
            <a:hlinkClick r:id="rId2" action="ppaction://hlinksldjump"/>
          </p:cNvPr>
          <p:cNvSpPr txBox="1"/>
          <p:nvPr/>
        </p:nvSpPr>
        <p:spPr>
          <a:xfrm>
            <a:off x="3492500" y="1850390"/>
            <a:ext cx="1004570" cy="61785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/>
              <a:t>User</a:t>
            </a:r>
            <a:endParaRPr lang="en-US" altLang="ru-RU"/>
          </a:p>
          <a:p>
            <a:r>
              <a:rPr lang="en-US" altLang="ru-RU"/>
              <a:t>Servlet</a:t>
            </a:r>
            <a:endParaRPr lang="en-US" altLang="ru-RU"/>
          </a:p>
        </p:txBody>
      </p:sp>
      <p:sp>
        <p:nvSpPr>
          <p:cNvPr id="11" name="Текстовое поле 10"/>
          <p:cNvSpPr txBox="1"/>
          <p:nvPr>
            <p:custDataLst>
              <p:tags r:id="rId3"/>
            </p:custDataLst>
          </p:nvPr>
        </p:nvSpPr>
        <p:spPr>
          <a:xfrm>
            <a:off x="5888990" y="1873885"/>
            <a:ext cx="1086485" cy="59436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/>
              <a:t>User</a:t>
            </a:r>
            <a:endParaRPr lang="en-US" altLang="ru-RU"/>
          </a:p>
          <a:p>
            <a:r>
              <a:rPr lang="en-US" altLang="ru-RU"/>
              <a:t>Service</a:t>
            </a:r>
            <a:endParaRPr lang="en-US" altLang="ru-RU"/>
          </a:p>
        </p:txBody>
      </p:sp>
      <p:cxnSp>
        <p:nvCxnSpPr>
          <p:cNvPr id="16" name="Прямая со стрелкой 15"/>
          <p:cNvCxnSpPr>
            <a:stCxn id="11" idx="1"/>
            <a:endCxn id="10" idx="3"/>
          </p:cNvCxnSpPr>
          <p:nvPr/>
        </p:nvCxnSpPr>
        <p:spPr>
          <a:xfrm flipH="1" flipV="1">
            <a:off x="4497070" y="2159635"/>
            <a:ext cx="1391920" cy="11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17" name="Текстовое поле 16"/>
          <p:cNvSpPr txBox="1"/>
          <p:nvPr>
            <p:custDataLst>
              <p:tags r:id="rId4"/>
            </p:custDataLst>
          </p:nvPr>
        </p:nvSpPr>
        <p:spPr>
          <a:xfrm>
            <a:off x="989330" y="2978785"/>
            <a:ext cx="1304290" cy="6451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accent3">
                    <a:lumMod val="50000"/>
                  </a:schemeClr>
                </a:solidFill>
              </a:rPr>
              <a:t>User (form) page</a:t>
            </a:r>
            <a:endParaRPr lang="en-US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Текстовое поле 17"/>
          <p:cNvSpPr txBox="1"/>
          <p:nvPr>
            <p:custDataLst>
              <p:tags r:id="rId5"/>
            </p:custDataLst>
          </p:nvPr>
        </p:nvSpPr>
        <p:spPr>
          <a:xfrm>
            <a:off x="989330" y="3969385"/>
            <a:ext cx="1304290" cy="85661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p>
            <a:pPr algn="ctr"/>
            <a:r>
              <a:rPr lang="en-US" altLang="en-US">
                <a:solidFill>
                  <a:schemeClr val="accent3">
                    <a:lumMod val="50000"/>
                  </a:schemeClr>
                </a:solidFill>
              </a:rPr>
              <a:t>ADMIN page</a:t>
            </a:r>
            <a:endParaRPr lang="en-US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 flipH="1" flipV="1">
            <a:off x="2227580" y="3506470"/>
            <a:ext cx="804545" cy="88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44450" cap="flat" cmpd="sng" algn="ctr">
            <a:solidFill>
              <a:srgbClr val="AA300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" name="Прямая со стрелкой 19"/>
          <p:cNvCxnSpPr/>
          <p:nvPr>
            <p:custDataLst>
              <p:tags r:id="rId6"/>
            </p:custDataLst>
          </p:nvPr>
        </p:nvCxnSpPr>
        <p:spPr>
          <a:xfrm flipH="1">
            <a:off x="2257425" y="4265930"/>
            <a:ext cx="816610" cy="107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44450" cap="flat" cmpd="sng" algn="ctr">
            <a:solidFill>
              <a:srgbClr val="AA300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" name="Прямое соединение 20"/>
          <p:cNvCxnSpPr/>
          <p:nvPr/>
        </p:nvCxnSpPr>
        <p:spPr>
          <a:xfrm>
            <a:off x="3050540" y="2385695"/>
            <a:ext cx="0" cy="186563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49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Прямое соединение 21"/>
          <p:cNvCxnSpPr/>
          <p:nvPr>
            <p:custDataLst>
              <p:tags r:id="rId7"/>
            </p:custDataLst>
          </p:nvPr>
        </p:nvCxnSpPr>
        <p:spPr>
          <a:xfrm>
            <a:off x="3050540" y="2397760"/>
            <a:ext cx="433705" cy="1143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492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Стрелка вправо 22"/>
          <p:cNvSpPr/>
          <p:nvPr/>
        </p:nvSpPr>
        <p:spPr>
          <a:xfrm>
            <a:off x="2257425" y="2033270"/>
            <a:ext cx="1263015" cy="323215"/>
          </a:xfrm>
          <a:prstGeom prst="rightArrow">
            <a:avLst/>
          </a:prstGeom>
          <a:gradFill rotWithShape="0"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4" name="Текстовое поле 23"/>
          <p:cNvSpPr txBox="1"/>
          <p:nvPr>
            <p:custDataLst>
              <p:tags r:id="rId8"/>
            </p:custDataLst>
          </p:nvPr>
        </p:nvSpPr>
        <p:spPr>
          <a:xfrm>
            <a:off x="3484245" y="2794635"/>
            <a:ext cx="1004570" cy="95758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/>
              <a:t>Form</a:t>
            </a:r>
            <a:endParaRPr lang="en-US" altLang="ru-RU"/>
          </a:p>
          <a:p>
            <a:r>
              <a:rPr lang="en-US" altLang="ru-RU"/>
              <a:t>Servlet</a:t>
            </a:r>
            <a:endParaRPr lang="en-US" altLang="ru-RU"/>
          </a:p>
        </p:txBody>
      </p:sp>
      <p:sp>
        <p:nvSpPr>
          <p:cNvPr id="28" name="Стрелка вправо 27"/>
          <p:cNvSpPr/>
          <p:nvPr>
            <p:custDataLst>
              <p:tags r:id="rId9"/>
            </p:custDataLst>
          </p:nvPr>
        </p:nvSpPr>
        <p:spPr>
          <a:xfrm>
            <a:off x="2241550" y="3241675"/>
            <a:ext cx="1263015" cy="264795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0" name="Текстовое поле 29"/>
          <p:cNvSpPr txBox="1"/>
          <p:nvPr>
            <p:custDataLst>
              <p:tags r:id="rId10"/>
            </p:custDataLst>
          </p:nvPr>
        </p:nvSpPr>
        <p:spPr>
          <a:xfrm>
            <a:off x="3504565" y="3839210"/>
            <a:ext cx="1004570" cy="73850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/>
              <a:t>Result</a:t>
            </a:r>
            <a:endParaRPr lang="en-US" altLang="ru-RU"/>
          </a:p>
          <a:p>
            <a:r>
              <a:rPr lang="en-US" altLang="ru-RU"/>
              <a:t>Servlet</a:t>
            </a:r>
            <a:endParaRPr lang="en-US" altLang="ru-RU"/>
          </a:p>
        </p:txBody>
      </p:sp>
      <p:sp>
        <p:nvSpPr>
          <p:cNvPr id="31" name="Текстовое поле 30"/>
          <p:cNvSpPr txBox="1"/>
          <p:nvPr>
            <p:custDataLst>
              <p:tags r:id="rId11"/>
            </p:custDataLst>
          </p:nvPr>
        </p:nvSpPr>
        <p:spPr>
          <a:xfrm>
            <a:off x="5888990" y="3027045"/>
            <a:ext cx="1086485" cy="69342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/>
              <a:t>Form</a:t>
            </a:r>
            <a:endParaRPr lang="en-US" altLang="ru-RU"/>
          </a:p>
          <a:p>
            <a:r>
              <a:rPr lang="en-US" altLang="ru-RU"/>
              <a:t>Service</a:t>
            </a:r>
            <a:endParaRPr lang="en-US" altLang="ru-RU"/>
          </a:p>
        </p:txBody>
      </p:sp>
      <p:cxnSp>
        <p:nvCxnSpPr>
          <p:cNvPr id="33" name="Прямая со стрелкой 32"/>
          <p:cNvCxnSpPr/>
          <p:nvPr>
            <p:custDataLst>
              <p:tags r:id="rId12"/>
            </p:custDataLst>
          </p:nvPr>
        </p:nvCxnSpPr>
        <p:spPr>
          <a:xfrm flipH="1">
            <a:off x="4540250" y="3277870"/>
            <a:ext cx="1303020" cy="234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34" name="Прямая со стрелкой 33"/>
          <p:cNvCxnSpPr/>
          <p:nvPr>
            <p:custDataLst>
              <p:tags r:id="rId13"/>
            </p:custDataLst>
          </p:nvPr>
        </p:nvCxnSpPr>
        <p:spPr>
          <a:xfrm flipH="1">
            <a:off x="4517390" y="2448560"/>
            <a:ext cx="1301750" cy="5238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35" name="Текстовое поле 34"/>
          <p:cNvSpPr txBox="1"/>
          <p:nvPr>
            <p:custDataLst>
              <p:tags r:id="rId14"/>
            </p:custDataLst>
          </p:nvPr>
        </p:nvSpPr>
        <p:spPr>
          <a:xfrm>
            <a:off x="8389620" y="3027045"/>
            <a:ext cx="1554480" cy="4438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0" scaled="0"/>
          </a:gradFill>
        </p:spPr>
        <p:txBody>
          <a:bodyPr wrap="square" rtlCol="0">
            <a:noAutofit/>
          </a:bodyPr>
          <a:p>
            <a:r>
              <a:rPr lang="en-US" altLang="ru-RU" sz="1600"/>
              <a:t>AccountsDao</a:t>
            </a:r>
            <a:endParaRPr lang="en-US" altLang="ru-RU" sz="1600"/>
          </a:p>
          <a:p>
            <a:endParaRPr lang="en-US" altLang="ru-RU" sz="1600"/>
          </a:p>
        </p:txBody>
      </p:sp>
      <p:sp>
        <p:nvSpPr>
          <p:cNvPr id="36" name="Текстовое поле 35"/>
          <p:cNvSpPr txBox="1"/>
          <p:nvPr>
            <p:custDataLst>
              <p:tags r:id="rId15"/>
            </p:custDataLst>
          </p:nvPr>
        </p:nvSpPr>
        <p:spPr>
          <a:xfrm>
            <a:off x="8389620" y="2528570"/>
            <a:ext cx="1555115" cy="4438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0" scaled="0"/>
          </a:gradFill>
        </p:spPr>
        <p:txBody>
          <a:bodyPr wrap="square" rtlCol="0">
            <a:noAutofit/>
          </a:bodyPr>
          <a:p>
            <a:r>
              <a:rPr lang="en-US" altLang="ru-RU" sz="1600"/>
              <a:t>CompanyDao</a:t>
            </a:r>
            <a:endParaRPr lang="en-US" altLang="ru-RU" sz="1600"/>
          </a:p>
        </p:txBody>
      </p:sp>
      <p:sp>
        <p:nvSpPr>
          <p:cNvPr id="38" name="Текстовое поле 37"/>
          <p:cNvSpPr txBox="1"/>
          <p:nvPr>
            <p:custDataLst>
              <p:tags r:id="rId16"/>
            </p:custDataLst>
          </p:nvPr>
        </p:nvSpPr>
        <p:spPr>
          <a:xfrm>
            <a:off x="8388985" y="3603625"/>
            <a:ext cx="1554480" cy="4438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0" scaled="0"/>
          </a:gradFill>
        </p:spPr>
        <p:txBody>
          <a:bodyPr wrap="square" rtlCol="0">
            <a:noAutofit/>
          </a:bodyPr>
          <a:p>
            <a:r>
              <a:rPr lang="en-US" altLang="ru-RU" sz="1600"/>
              <a:t>RatingDao</a:t>
            </a:r>
            <a:endParaRPr lang="en-US" altLang="ru-RU" sz="1600"/>
          </a:p>
          <a:p>
            <a:endParaRPr lang="en-US" altLang="ru-RU" sz="1600"/>
          </a:p>
        </p:txBody>
      </p:sp>
      <p:sp>
        <p:nvSpPr>
          <p:cNvPr id="39" name="Текстовое поле 38"/>
          <p:cNvSpPr txBox="1"/>
          <p:nvPr>
            <p:custDataLst>
              <p:tags r:id="rId17"/>
            </p:custDataLst>
          </p:nvPr>
        </p:nvSpPr>
        <p:spPr>
          <a:xfrm>
            <a:off x="8389620" y="4133215"/>
            <a:ext cx="1554480" cy="4438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0" scaled="0"/>
          </a:gradFill>
        </p:spPr>
        <p:txBody>
          <a:bodyPr wrap="square" rtlCol="0">
            <a:noAutofit/>
          </a:bodyPr>
          <a:p>
            <a:r>
              <a:rPr lang="en-US" altLang="ru-RU" sz="1600"/>
              <a:t>IndustryDao</a:t>
            </a:r>
            <a:endParaRPr lang="en-US" altLang="ru-RU" sz="1600"/>
          </a:p>
          <a:p>
            <a:endParaRPr lang="en-US" altLang="ru-RU" sz="1600"/>
          </a:p>
        </p:txBody>
      </p:sp>
      <p:sp>
        <p:nvSpPr>
          <p:cNvPr id="40" name="Текстовое поле 39"/>
          <p:cNvSpPr txBox="1"/>
          <p:nvPr>
            <p:custDataLst>
              <p:tags r:id="rId18"/>
            </p:custDataLst>
          </p:nvPr>
        </p:nvSpPr>
        <p:spPr>
          <a:xfrm>
            <a:off x="8388985" y="1912620"/>
            <a:ext cx="1555115" cy="44386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0" scaled="0"/>
          </a:gradFill>
        </p:spPr>
        <p:txBody>
          <a:bodyPr wrap="square" rtlCol="0">
            <a:noAutofit/>
          </a:bodyPr>
          <a:p>
            <a:r>
              <a:rPr lang="en-US" altLang="ru-RU" sz="1600"/>
              <a:t>UserDao</a:t>
            </a:r>
            <a:endParaRPr lang="en-US" altLang="ru-RU" sz="1600"/>
          </a:p>
        </p:txBody>
      </p:sp>
      <p:sp>
        <p:nvSpPr>
          <p:cNvPr id="41" name="Блок-схема: альтернативный процесс 40"/>
          <p:cNvSpPr/>
          <p:nvPr/>
        </p:nvSpPr>
        <p:spPr>
          <a:xfrm>
            <a:off x="10172700" y="2529840"/>
            <a:ext cx="1267460" cy="2047875"/>
          </a:xfrm>
          <a:prstGeom prst="flowChartAlternateProcess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2" name="Текстовое поле 41"/>
          <p:cNvSpPr txBox="1"/>
          <p:nvPr/>
        </p:nvSpPr>
        <p:spPr>
          <a:xfrm>
            <a:off x="10331450" y="3075305"/>
            <a:ext cx="950595" cy="645160"/>
          </a:xfrm>
          <a:prstGeom prst="rect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ang="5400000" scaled="0"/>
          </a:gradFill>
        </p:spPr>
        <p:txBody>
          <a:bodyPr wrap="square" rtlCol="0">
            <a:spAutoFit/>
          </a:bodyPr>
          <a:p>
            <a:r>
              <a:rPr lang="en-US" altLang="ru-RU"/>
              <a:t>DATA</a:t>
            </a:r>
            <a:endParaRPr lang="en-US" altLang="ru-RU"/>
          </a:p>
          <a:p>
            <a:r>
              <a:rPr lang="en-US" altLang="ru-RU"/>
              <a:t>BASE</a:t>
            </a:r>
            <a:endParaRPr lang="en-US" altLang="ru-RU"/>
          </a:p>
        </p:txBody>
      </p:sp>
      <p:cxnSp>
        <p:nvCxnSpPr>
          <p:cNvPr id="43" name="Прямая со стрелкой 42"/>
          <p:cNvCxnSpPr>
            <a:stCxn id="40" idx="1"/>
            <a:endCxn id="11" idx="3"/>
          </p:cNvCxnSpPr>
          <p:nvPr>
            <p:custDataLst>
              <p:tags r:id="rId19"/>
            </p:custDataLst>
          </p:nvPr>
        </p:nvCxnSpPr>
        <p:spPr>
          <a:xfrm flipH="1">
            <a:off x="6975475" y="2134870"/>
            <a:ext cx="1413510" cy="361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45" name="Прямое соединение 44"/>
          <p:cNvCxnSpPr/>
          <p:nvPr>
            <p:custDataLst>
              <p:tags r:id="rId20"/>
            </p:custDataLst>
          </p:nvPr>
        </p:nvCxnSpPr>
        <p:spPr>
          <a:xfrm>
            <a:off x="8002270" y="2731770"/>
            <a:ext cx="24130" cy="155892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20202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Прямая со стрелкой 45"/>
          <p:cNvCxnSpPr/>
          <p:nvPr>
            <p:custDataLst>
              <p:tags r:id="rId21"/>
            </p:custDataLst>
          </p:nvPr>
        </p:nvCxnSpPr>
        <p:spPr>
          <a:xfrm flipH="1">
            <a:off x="8002270" y="4276725"/>
            <a:ext cx="386715" cy="13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47" name="Прямая со стрелкой 46"/>
          <p:cNvCxnSpPr/>
          <p:nvPr>
            <p:custDataLst>
              <p:tags r:id="rId22"/>
            </p:custDataLst>
          </p:nvPr>
        </p:nvCxnSpPr>
        <p:spPr>
          <a:xfrm flipH="1">
            <a:off x="8002270" y="3865880"/>
            <a:ext cx="386715" cy="13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48" name="Прямая со стрелкой 47"/>
          <p:cNvCxnSpPr/>
          <p:nvPr>
            <p:custDataLst>
              <p:tags r:id="rId23"/>
            </p:custDataLst>
          </p:nvPr>
        </p:nvCxnSpPr>
        <p:spPr>
          <a:xfrm flipH="1">
            <a:off x="8002905" y="3306445"/>
            <a:ext cx="386715" cy="13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49" name="Прямая со стрелкой 48"/>
          <p:cNvCxnSpPr/>
          <p:nvPr>
            <p:custDataLst>
              <p:tags r:id="rId24"/>
            </p:custDataLst>
          </p:nvPr>
        </p:nvCxnSpPr>
        <p:spPr>
          <a:xfrm flipH="1">
            <a:off x="8002270" y="2725420"/>
            <a:ext cx="386715" cy="13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50" name="Прямая со стрелкой 49"/>
          <p:cNvCxnSpPr>
            <a:endCxn id="31" idx="3"/>
          </p:cNvCxnSpPr>
          <p:nvPr>
            <p:custDataLst>
              <p:tags r:id="rId25"/>
            </p:custDataLst>
          </p:nvPr>
        </p:nvCxnSpPr>
        <p:spPr>
          <a:xfrm flipH="1">
            <a:off x="6975475" y="3342005"/>
            <a:ext cx="1061720" cy="317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51" name="Прямая со стрелкой 50"/>
          <p:cNvCxnSpPr/>
          <p:nvPr>
            <p:custDataLst>
              <p:tags r:id="rId26"/>
            </p:custDataLst>
          </p:nvPr>
        </p:nvCxnSpPr>
        <p:spPr>
          <a:xfrm flipH="1">
            <a:off x="4528820" y="3477260"/>
            <a:ext cx="1325880" cy="5041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52" name="Текстовое поле 51"/>
          <p:cNvSpPr txBox="1"/>
          <p:nvPr>
            <p:custDataLst>
              <p:tags r:id="rId27"/>
            </p:custDataLst>
          </p:nvPr>
        </p:nvSpPr>
        <p:spPr>
          <a:xfrm>
            <a:off x="989330" y="4885690"/>
            <a:ext cx="1304290" cy="645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accent3">
                    <a:lumMod val="50000"/>
                  </a:schemeClr>
                </a:solidFill>
              </a:rPr>
              <a:t>Rating page</a:t>
            </a:r>
            <a:endParaRPr lang="en-US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3" name="Прямая со стрелкой 52"/>
          <p:cNvCxnSpPr/>
          <p:nvPr/>
        </p:nvCxnSpPr>
        <p:spPr>
          <a:xfrm flipH="1" flipV="1">
            <a:off x="2275840" y="5362575"/>
            <a:ext cx="915035" cy="152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476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arrow" w="sm" len="med"/>
          </a:ln>
        </p:spPr>
      </p:cxnSp>
      <p:cxnSp>
        <p:nvCxnSpPr>
          <p:cNvPr id="54" name="Прямая со стрелкой 53"/>
          <p:cNvCxnSpPr/>
          <p:nvPr>
            <p:custDataLst>
              <p:tags r:id="rId28"/>
            </p:custDataLst>
          </p:nvPr>
        </p:nvCxnSpPr>
        <p:spPr>
          <a:xfrm flipH="1">
            <a:off x="2275840" y="4134485"/>
            <a:ext cx="756285" cy="3943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5" name="Текстовое поле 54"/>
          <p:cNvSpPr txBox="1"/>
          <p:nvPr>
            <p:custDataLst>
              <p:tags r:id="rId29"/>
            </p:custDataLst>
          </p:nvPr>
        </p:nvSpPr>
        <p:spPr>
          <a:xfrm>
            <a:off x="989965" y="5657850"/>
            <a:ext cx="1304290" cy="6451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accent3">
                    <a:lumMod val="50000"/>
                  </a:schemeClr>
                </a:solidFill>
              </a:rPr>
              <a:t>Show</a:t>
            </a:r>
            <a:endParaRPr lang="en-US" altLang="en-US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altLang="en-US">
                <a:solidFill>
                  <a:schemeClr val="accent3">
                    <a:lumMod val="50000"/>
                  </a:schemeClr>
                </a:solidFill>
              </a:rPr>
              <a:t>pages</a:t>
            </a:r>
            <a:endParaRPr lang="en-US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6" name="Текстовое поле 55"/>
          <p:cNvSpPr txBox="1"/>
          <p:nvPr>
            <p:custDataLst>
              <p:tags r:id="rId30"/>
            </p:custDataLst>
          </p:nvPr>
        </p:nvSpPr>
        <p:spPr>
          <a:xfrm>
            <a:off x="3504565" y="4839970"/>
            <a:ext cx="1513840" cy="57785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 sz="1600"/>
              <a:t>Delete/Update </a:t>
            </a:r>
            <a:r>
              <a:rPr lang="en-US" altLang="ru-RU" sz="1600"/>
              <a:t>Servlets</a:t>
            </a:r>
            <a:endParaRPr lang="en-US" altLang="ru-RU" sz="1600"/>
          </a:p>
        </p:txBody>
      </p:sp>
      <p:sp>
        <p:nvSpPr>
          <p:cNvPr id="57" name="Текстовое поле 56"/>
          <p:cNvSpPr txBox="1"/>
          <p:nvPr>
            <p:custDataLst>
              <p:tags r:id="rId31"/>
            </p:custDataLst>
          </p:nvPr>
        </p:nvSpPr>
        <p:spPr>
          <a:xfrm>
            <a:off x="3492500" y="5912485"/>
            <a:ext cx="1543685" cy="39052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 sz="1600"/>
              <a:t>load Servlets</a:t>
            </a:r>
            <a:endParaRPr lang="en-US" altLang="ru-RU" sz="1600"/>
          </a:p>
        </p:txBody>
      </p:sp>
      <p:sp>
        <p:nvSpPr>
          <p:cNvPr id="58" name="Текстовое поле 57"/>
          <p:cNvSpPr txBox="1"/>
          <p:nvPr>
            <p:custDataLst>
              <p:tags r:id="rId32"/>
            </p:custDataLst>
          </p:nvPr>
        </p:nvSpPr>
        <p:spPr>
          <a:xfrm>
            <a:off x="3492500" y="5476240"/>
            <a:ext cx="1525905" cy="39052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 sz="1600"/>
              <a:t>Show Servlets</a:t>
            </a:r>
            <a:endParaRPr lang="en-US" altLang="ru-RU" sz="1600"/>
          </a:p>
        </p:txBody>
      </p:sp>
      <p:sp>
        <p:nvSpPr>
          <p:cNvPr id="59" name="Стрелка вправо 58"/>
          <p:cNvSpPr/>
          <p:nvPr>
            <p:custDataLst>
              <p:tags r:id="rId33"/>
            </p:custDataLst>
          </p:nvPr>
        </p:nvSpPr>
        <p:spPr>
          <a:xfrm>
            <a:off x="2257425" y="4652010"/>
            <a:ext cx="1109345" cy="264795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" name="Стрелка вправо 59"/>
          <p:cNvSpPr/>
          <p:nvPr>
            <p:custDataLst>
              <p:tags r:id="rId34"/>
            </p:custDataLst>
          </p:nvPr>
        </p:nvSpPr>
        <p:spPr>
          <a:xfrm rot="16200000">
            <a:off x="1462405" y="3696335"/>
            <a:ext cx="364490" cy="181610"/>
          </a:xfrm>
          <a:prstGeom prst="rightArrow">
            <a:avLst>
              <a:gd name="adj1" fmla="val 50000"/>
              <a:gd name="adj2" fmla="val 54196"/>
            </a:avLst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3366770" y="4710430"/>
            <a:ext cx="1760855" cy="1684020"/>
          </a:xfrm>
          <a:prstGeom prst="rect">
            <a:avLst/>
          </a:prstGeom>
          <a:noFill/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" name="Текстовое поле 61"/>
          <p:cNvSpPr txBox="1"/>
          <p:nvPr>
            <p:custDataLst>
              <p:tags r:id="rId35"/>
            </p:custDataLst>
          </p:nvPr>
        </p:nvSpPr>
        <p:spPr>
          <a:xfrm>
            <a:off x="5888990" y="4085590"/>
            <a:ext cx="1320800" cy="59436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/>
              <a:t>Calculation Service</a:t>
            </a:r>
            <a:endParaRPr lang="en-US" altLang="ru-RU"/>
          </a:p>
        </p:txBody>
      </p:sp>
      <p:sp>
        <p:nvSpPr>
          <p:cNvPr id="63" name="Текстовое поле 62"/>
          <p:cNvSpPr txBox="1"/>
          <p:nvPr>
            <p:custDataLst>
              <p:tags r:id="rId36"/>
            </p:custDataLst>
          </p:nvPr>
        </p:nvSpPr>
        <p:spPr>
          <a:xfrm>
            <a:off x="5888990" y="4881880"/>
            <a:ext cx="1320800" cy="59436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/>
              <a:t>Analytic Service</a:t>
            </a:r>
            <a:endParaRPr lang="en-US" altLang="ru-RU"/>
          </a:p>
        </p:txBody>
      </p:sp>
      <p:cxnSp>
        <p:nvCxnSpPr>
          <p:cNvPr id="64" name="Прямая со стрелкой 63"/>
          <p:cNvCxnSpPr>
            <a:stCxn id="62" idx="1"/>
          </p:cNvCxnSpPr>
          <p:nvPr>
            <p:custDataLst>
              <p:tags r:id="rId37"/>
            </p:custDataLst>
          </p:nvPr>
        </p:nvCxnSpPr>
        <p:spPr>
          <a:xfrm flipH="1">
            <a:off x="4552315" y="4382770"/>
            <a:ext cx="1336675" cy="330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65" name="Прямая со стрелкой 64"/>
          <p:cNvCxnSpPr>
            <a:stCxn id="69" idx="1"/>
            <a:endCxn id="57" idx="3"/>
          </p:cNvCxnSpPr>
          <p:nvPr>
            <p:custDataLst>
              <p:tags r:id="rId38"/>
            </p:custDataLst>
          </p:nvPr>
        </p:nvCxnSpPr>
        <p:spPr>
          <a:xfrm flipH="1">
            <a:off x="5036185" y="5828030"/>
            <a:ext cx="852805" cy="2800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66" name="Прямая со стрелкой 65"/>
          <p:cNvCxnSpPr>
            <a:stCxn id="63" idx="1"/>
          </p:cNvCxnSpPr>
          <p:nvPr>
            <p:custDataLst>
              <p:tags r:id="rId39"/>
            </p:custDataLst>
          </p:nvPr>
        </p:nvCxnSpPr>
        <p:spPr>
          <a:xfrm flipH="1">
            <a:off x="5018405" y="5179060"/>
            <a:ext cx="870585" cy="4787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67" name="Прямая со стрелкой 66"/>
          <p:cNvCxnSpPr/>
          <p:nvPr>
            <p:custDataLst>
              <p:tags r:id="rId40"/>
            </p:custDataLst>
          </p:nvPr>
        </p:nvCxnSpPr>
        <p:spPr>
          <a:xfrm flipH="1">
            <a:off x="7221855" y="3623945"/>
            <a:ext cx="756920" cy="15906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68" name="Прямая со стрелкой 67"/>
          <p:cNvCxnSpPr/>
          <p:nvPr>
            <p:custDataLst>
              <p:tags r:id="rId41"/>
            </p:custDataLst>
          </p:nvPr>
        </p:nvCxnSpPr>
        <p:spPr>
          <a:xfrm flipH="1">
            <a:off x="2227580" y="5824220"/>
            <a:ext cx="125539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4">
                <a:lumMod val="2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9" name="Текстовое поле 68"/>
          <p:cNvSpPr txBox="1"/>
          <p:nvPr>
            <p:custDataLst>
              <p:tags r:id="rId42"/>
            </p:custDataLst>
          </p:nvPr>
        </p:nvSpPr>
        <p:spPr>
          <a:xfrm>
            <a:off x="5888990" y="5530850"/>
            <a:ext cx="1321435" cy="59436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/>
              <a:t>Load</a:t>
            </a:r>
            <a:endParaRPr lang="en-US" altLang="ru-RU"/>
          </a:p>
          <a:p>
            <a:r>
              <a:rPr lang="en-US" altLang="ru-RU"/>
              <a:t>Service</a:t>
            </a:r>
            <a:endParaRPr lang="en-US" altLang="ru-RU"/>
          </a:p>
        </p:txBody>
      </p:sp>
      <p:sp>
        <p:nvSpPr>
          <p:cNvPr id="70" name="Текстовое поле 69"/>
          <p:cNvSpPr txBox="1"/>
          <p:nvPr>
            <p:custDataLst>
              <p:tags r:id="rId43"/>
            </p:custDataLst>
          </p:nvPr>
        </p:nvSpPr>
        <p:spPr>
          <a:xfrm>
            <a:off x="7847330" y="5476240"/>
            <a:ext cx="1603375" cy="59436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txBody>
          <a:bodyPr wrap="square" rtlCol="0">
            <a:noAutofit/>
          </a:bodyPr>
          <a:p>
            <a:r>
              <a:rPr lang="en-US" altLang="ru-RU"/>
              <a:t>ReadExlFiles (parser)</a:t>
            </a:r>
            <a:endParaRPr lang="en-US" altLang="ru-RU"/>
          </a:p>
        </p:txBody>
      </p:sp>
      <p:cxnSp>
        <p:nvCxnSpPr>
          <p:cNvPr id="71" name="Прямая со стрелкой 70"/>
          <p:cNvCxnSpPr>
            <a:stCxn id="70" idx="1"/>
            <a:endCxn id="69" idx="3"/>
          </p:cNvCxnSpPr>
          <p:nvPr>
            <p:custDataLst>
              <p:tags r:id="rId44"/>
            </p:custDataLst>
          </p:nvPr>
        </p:nvCxnSpPr>
        <p:spPr>
          <a:xfrm flipH="1">
            <a:off x="7210425" y="5773420"/>
            <a:ext cx="636905" cy="546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72" name="Прямая со стрелкой 71"/>
          <p:cNvCxnSpPr>
            <a:endCxn id="69" idx="3"/>
          </p:cNvCxnSpPr>
          <p:nvPr>
            <p:custDataLst>
              <p:tags r:id="rId45"/>
            </p:custDataLst>
          </p:nvPr>
        </p:nvCxnSpPr>
        <p:spPr>
          <a:xfrm flipH="1">
            <a:off x="7210425" y="4652010"/>
            <a:ext cx="1506855" cy="11760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73" name="Прямая со стрелкой 72"/>
          <p:cNvCxnSpPr/>
          <p:nvPr>
            <p:custDataLst>
              <p:tags r:id="rId46"/>
            </p:custDataLst>
          </p:nvPr>
        </p:nvCxnSpPr>
        <p:spPr>
          <a:xfrm flipH="1">
            <a:off x="4351020" y="2468245"/>
            <a:ext cx="1762125" cy="23577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74" name="Прямая со стрелкой 73"/>
          <p:cNvCxnSpPr/>
          <p:nvPr>
            <p:custDataLst>
              <p:tags r:id="rId47"/>
            </p:custDataLst>
          </p:nvPr>
        </p:nvCxnSpPr>
        <p:spPr>
          <a:xfrm flipH="1">
            <a:off x="4505325" y="3559175"/>
            <a:ext cx="1361440" cy="12788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75" name="Прямая со стрелкой 74"/>
          <p:cNvCxnSpPr/>
          <p:nvPr>
            <p:custDataLst>
              <p:tags r:id="rId48"/>
            </p:custDataLst>
          </p:nvPr>
        </p:nvCxnSpPr>
        <p:spPr>
          <a:xfrm flipH="1">
            <a:off x="7210425" y="3506470"/>
            <a:ext cx="803275" cy="83756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76" name="Прямая со стрелкой 75"/>
          <p:cNvCxnSpPr/>
          <p:nvPr>
            <p:custDataLst>
              <p:tags r:id="rId49"/>
            </p:custDataLst>
          </p:nvPr>
        </p:nvCxnSpPr>
        <p:spPr>
          <a:xfrm flipV="1">
            <a:off x="6417945" y="3752215"/>
            <a:ext cx="6985" cy="2819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77" name="Прямое соединение 76"/>
          <p:cNvCxnSpPr/>
          <p:nvPr>
            <p:custDataLst>
              <p:tags r:id="rId50"/>
            </p:custDataLst>
          </p:nvPr>
        </p:nvCxnSpPr>
        <p:spPr>
          <a:xfrm flipH="1">
            <a:off x="3166110" y="3418205"/>
            <a:ext cx="1270" cy="196850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5397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Прямое соединение 77"/>
          <p:cNvCxnSpPr>
            <a:endCxn id="30" idx="1"/>
          </p:cNvCxnSpPr>
          <p:nvPr>
            <p:custDataLst>
              <p:tags r:id="rId51"/>
            </p:custDataLst>
          </p:nvPr>
        </p:nvCxnSpPr>
        <p:spPr>
          <a:xfrm flipV="1">
            <a:off x="3108960" y="4208780"/>
            <a:ext cx="395605" cy="381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5397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Прямое соединение 78"/>
          <p:cNvCxnSpPr/>
          <p:nvPr>
            <p:custDataLst>
              <p:tags r:id="rId52"/>
            </p:custDataLst>
          </p:nvPr>
        </p:nvCxnSpPr>
        <p:spPr>
          <a:xfrm flipV="1">
            <a:off x="3124200" y="3414395"/>
            <a:ext cx="395605" cy="381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5397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Прямая со стрелкой 79"/>
          <p:cNvCxnSpPr>
            <a:stCxn id="41" idx="0"/>
            <a:endCxn id="40" idx="3"/>
          </p:cNvCxnSpPr>
          <p:nvPr>
            <p:custDataLst>
              <p:tags r:id="rId53"/>
            </p:custDataLst>
          </p:nvPr>
        </p:nvCxnSpPr>
        <p:spPr>
          <a:xfrm flipH="1" flipV="1">
            <a:off x="9944100" y="2134870"/>
            <a:ext cx="862330" cy="3949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81" name="Прямая со стрелкой 80"/>
          <p:cNvCxnSpPr/>
          <p:nvPr>
            <p:custDataLst>
              <p:tags r:id="rId54"/>
            </p:custDataLst>
          </p:nvPr>
        </p:nvCxnSpPr>
        <p:spPr>
          <a:xfrm flipH="1">
            <a:off x="9944100" y="4333875"/>
            <a:ext cx="21717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82" name="Прямая со стрелкой 81"/>
          <p:cNvCxnSpPr/>
          <p:nvPr>
            <p:custDataLst>
              <p:tags r:id="rId55"/>
            </p:custDataLst>
          </p:nvPr>
        </p:nvCxnSpPr>
        <p:spPr>
          <a:xfrm flipH="1">
            <a:off x="9943465" y="3829050"/>
            <a:ext cx="21717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83" name="Прямая со стрелкой 82"/>
          <p:cNvCxnSpPr/>
          <p:nvPr>
            <p:custDataLst>
              <p:tags r:id="rId56"/>
            </p:custDataLst>
          </p:nvPr>
        </p:nvCxnSpPr>
        <p:spPr>
          <a:xfrm flipH="1">
            <a:off x="9943465" y="3277870"/>
            <a:ext cx="21717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84" name="Прямая со стрелкой 83"/>
          <p:cNvCxnSpPr/>
          <p:nvPr>
            <p:custDataLst>
              <p:tags r:id="rId57"/>
            </p:custDataLst>
          </p:nvPr>
        </p:nvCxnSpPr>
        <p:spPr>
          <a:xfrm flipH="1">
            <a:off x="9955530" y="2705100"/>
            <a:ext cx="21717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323232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3" name="Управляющая кнопка: далее 2">
            <a:hlinkClick r:id="rId58" action="ppaction://hlinksldjump"/>
          </p:cNvPr>
          <p:cNvSpPr/>
          <p:nvPr/>
        </p:nvSpPr>
        <p:spPr>
          <a:xfrm>
            <a:off x="3147060" y="5564505"/>
            <a:ext cx="335915" cy="20891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Управляющая кнопка: далее 8">
            <a:hlinkClick r:id="rId59" action="ppaction://hlinksldjump"/>
          </p:cNvPr>
          <p:cNvSpPr/>
          <p:nvPr>
            <p:custDataLst>
              <p:tags r:id="rId60"/>
            </p:custDataLst>
          </p:nvPr>
        </p:nvSpPr>
        <p:spPr>
          <a:xfrm>
            <a:off x="4152900" y="3373755"/>
            <a:ext cx="335915" cy="20891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" name="Управляющая кнопка: далее 11">
            <a:hlinkClick r:id="rId61" action="ppaction://hlinksldjump"/>
          </p:cNvPr>
          <p:cNvSpPr/>
          <p:nvPr>
            <p:custDataLst>
              <p:tags r:id="rId62"/>
            </p:custDataLst>
          </p:nvPr>
        </p:nvSpPr>
        <p:spPr>
          <a:xfrm>
            <a:off x="4192905" y="4344035"/>
            <a:ext cx="335915" cy="209550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Управляющая кнопка: далее 12">
            <a:hlinkClick r:id="rId2" action="ppaction://hlinksldjump"/>
          </p:cNvPr>
          <p:cNvSpPr/>
          <p:nvPr>
            <p:custDataLst>
              <p:tags r:id="rId63"/>
            </p:custDataLst>
          </p:nvPr>
        </p:nvSpPr>
        <p:spPr>
          <a:xfrm>
            <a:off x="4169410" y="1873885"/>
            <a:ext cx="335915" cy="20891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Управляющая кнопка: далее 13">
            <a:hlinkClick r:id="rId64" action="ppaction://hlinksldjump"/>
          </p:cNvPr>
          <p:cNvSpPr/>
          <p:nvPr>
            <p:custDataLst>
              <p:tags r:id="rId65"/>
            </p:custDataLst>
          </p:nvPr>
        </p:nvSpPr>
        <p:spPr>
          <a:xfrm>
            <a:off x="3147060" y="6003290"/>
            <a:ext cx="335915" cy="20891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Управляющая кнопка: далее 14">
            <a:hlinkClick r:id="rId66" action="ppaction://hlinksldjump"/>
          </p:cNvPr>
          <p:cNvSpPr/>
          <p:nvPr>
            <p:custDataLst>
              <p:tags r:id="rId67"/>
            </p:custDataLst>
          </p:nvPr>
        </p:nvSpPr>
        <p:spPr>
          <a:xfrm>
            <a:off x="10638790" y="4034155"/>
            <a:ext cx="335915" cy="20891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5" name="Управляющая кнопка: далее 24">
            <a:hlinkClick r:id="rId68" action="ppaction://hlinksldjump"/>
          </p:cNvPr>
          <p:cNvSpPr/>
          <p:nvPr>
            <p:custDataLst>
              <p:tags r:id="rId69"/>
            </p:custDataLst>
          </p:nvPr>
        </p:nvSpPr>
        <p:spPr>
          <a:xfrm>
            <a:off x="3147060" y="5005705"/>
            <a:ext cx="335915" cy="20891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6" name="Управляющая кнопка: далее 25">
            <a:hlinkClick r:id="rId70" action="ppaction://hlinksldjump"/>
          </p:cNvPr>
          <p:cNvSpPr/>
          <p:nvPr>
            <p:custDataLst>
              <p:tags r:id="rId71"/>
            </p:custDataLst>
          </p:nvPr>
        </p:nvSpPr>
        <p:spPr>
          <a:xfrm>
            <a:off x="9619615" y="2200275"/>
            <a:ext cx="335915" cy="20891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6974840" y="1334135"/>
            <a:ext cx="1256665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checkUser()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deleteUser()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updateUser()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findUser()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29" name="Текстовое поле 28"/>
          <p:cNvSpPr txBox="1"/>
          <p:nvPr>
            <p:custDataLst>
              <p:tags r:id="rId72"/>
            </p:custDataLst>
          </p:nvPr>
        </p:nvSpPr>
        <p:spPr>
          <a:xfrm>
            <a:off x="9955530" y="1928495"/>
            <a:ext cx="1173480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9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SQL </a:t>
            </a:r>
            <a:r>
              <a:rPr lang="ru-RU" altLang="ru-RU" sz="9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запросы</a:t>
            </a:r>
            <a:endParaRPr lang="ru-RU" altLang="ru-RU" sz="9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2" name="Текстовое поле 31"/>
          <p:cNvSpPr txBox="1"/>
          <p:nvPr>
            <p:custDataLst>
              <p:tags r:id="rId73"/>
            </p:custDataLst>
          </p:nvPr>
        </p:nvSpPr>
        <p:spPr>
          <a:xfrm>
            <a:off x="6975475" y="2448560"/>
            <a:ext cx="1173480" cy="655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saveCompany()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saveAccounts()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findCompany()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daleteCompany()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saveRating()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deleteAccounts()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selectAccounts()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updateAccounts()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convertDate()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saveRating()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7" name="Управляющая кнопка: далее 36">
            <a:hlinkClick r:id="rId74" action="ppaction://hlinksldjump"/>
          </p:cNvPr>
          <p:cNvSpPr/>
          <p:nvPr>
            <p:custDataLst>
              <p:tags r:id="rId75"/>
            </p:custDataLst>
          </p:nvPr>
        </p:nvSpPr>
        <p:spPr>
          <a:xfrm>
            <a:off x="10974705" y="6212205"/>
            <a:ext cx="335915" cy="20891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4" name="Текстовое поле 43"/>
          <p:cNvSpPr txBox="1"/>
          <p:nvPr>
            <p:custDataLst>
              <p:tags r:id="rId76"/>
            </p:custDataLst>
          </p:nvPr>
        </p:nvSpPr>
        <p:spPr>
          <a:xfrm>
            <a:off x="7221855" y="3865880"/>
            <a:ext cx="1178560" cy="972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caclulateRatios()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calculateScore()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calculateIndustryRisk()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calculateFinalScore()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85" name="Текстовое поле 84"/>
          <p:cNvSpPr txBox="1"/>
          <p:nvPr>
            <p:custDataLst>
              <p:tags r:id="rId77"/>
            </p:custDataLst>
          </p:nvPr>
        </p:nvSpPr>
        <p:spPr>
          <a:xfrm>
            <a:off x="7282815" y="4884420"/>
            <a:ext cx="1614805" cy="646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getCompanyResult()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getCompanyList()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getCompanyListJldRatings()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getCompanyListUsersRatings()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86" name="Текстовое поле 85"/>
          <p:cNvSpPr txBox="1"/>
          <p:nvPr>
            <p:custDataLst>
              <p:tags r:id="rId78"/>
            </p:custDataLst>
          </p:nvPr>
        </p:nvSpPr>
        <p:spPr>
          <a:xfrm>
            <a:off x="7209790" y="6070600"/>
            <a:ext cx="1614805" cy="351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createIndustriesfromFile()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updateIndustriesFromFile()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87" name="Текстовое поле 86"/>
          <p:cNvSpPr txBox="1"/>
          <p:nvPr>
            <p:custDataLst>
              <p:tags r:id="rId79"/>
            </p:custDataLst>
          </p:nvPr>
        </p:nvSpPr>
        <p:spPr>
          <a:xfrm>
            <a:off x="9514205" y="5561330"/>
            <a:ext cx="1614805" cy="262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8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parse()</a:t>
            </a:r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endParaRPr lang="en-US" altLang="ru-RU" sz="8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88" name="Управляющая кнопка: далее 87">
            <a:hlinkClick r:id="rId80" action="ppaction://hlinksldjump"/>
          </p:cNvPr>
          <p:cNvSpPr/>
          <p:nvPr>
            <p:custDataLst>
              <p:tags r:id="rId81"/>
            </p:custDataLst>
          </p:nvPr>
        </p:nvSpPr>
        <p:spPr>
          <a:xfrm>
            <a:off x="9607550" y="2818130"/>
            <a:ext cx="335915" cy="20891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2" name="Управляющая кнопка: далее 91">
            <a:hlinkClick r:id="rId82" action="ppaction://hlinksldjump"/>
          </p:cNvPr>
          <p:cNvSpPr/>
          <p:nvPr>
            <p:custDataLst>
              <p:tags r:id="rId83"/>
            </p:custDataLst>
          </p:nvPr>
        </p:nvSpPr>
        <p:spPr>
          <a:xfrm>
            <a:off x="1891665" y="5214620"/>
            <a:ext cx="335915" cy="208915"/>
          </a:xfrm>
          <a:prstGeom prst="actionButtonForwardNex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584835"/>
          </a:xfrm>
        </p:spPr>
        <p:txBody>
          <a:bodyPr/>
          <a:p>
            <a:r>
              <a:rPr lang="ru-RU" altLang="en-US"/>
              <a:t>Схема базы данных</a:t>
            </a:r>
            <a:endParaRPr lang="ru-RU" altLang="en-US"/>
          </a:p>
        </p:txBody>
      </p:sp>
      <p:pic>
        <p:nvPicPr>
          <p:cNvPr id="4" name="Изображение 3" descr="dyag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875" y="859790"/>
            <a:ext cx="6142355" cy="5764530"/>
          </a:xfrm>
          <a:prstGeom prst="rect">
            <a:avLst/>
          </a:prstGeom>
        </p:spPr>
      </p:pic>
      <p:sp>
        <p:nvSpPr>
          <p:cNvPr id="3" name="Управляющая кнопка: назад 2">
            <a:hlinkClick r:id="rId2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88060"/>
          </a:xfrm>
        </p:spPr>
        <p:txBody>
          <a:bodyPr/>
          <a:p>
            <a:br>
              <a:rPr lang="ru-RU" altLang="ru-RU"/>
            </a:br>
            <a:r>
              <a:rPr lang="ru-RU" altLang="ru-RU" sz="2200"/>
              <a:t>1. Авторизация</a:t>
            </a:r>
            <a:endParaRPr lang="ru-RU" altLang="ru-RU" sz="2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l="15413" t="9063" r="18146" b="7393"/>
          <a:stretch>
            <a:fillRect/>
          </a:stretch>
        </p:blipFill>
        <p:spPr>
          <a:xfrm>
            <a:off x="478790" y="1263015"/>
            <a:ext cx="5022850" cy="3585845"/>
          </a:xfrm>
          <a:prstGeom prst="rect">
            <a:avLst/>
          </a:prstGeom>
        </p:spPr>
      </p:pic>
      <p:sp>
        <p:nvSpPr>
          <p:cNvPr id="5" name="Замещающее содержимое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49645" y="1024255"/>
            <a:ext cx="4936490" cy="128397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altLang="en-US" sz="1800"/>
              <a:t>После ввода пользователем Логин и Пароль- 3 варианта: страница Пользователя, станица Администратора, неверный логин/пароль. </a:t>
            </a:r>
            <a:endParaRPr lang="ru-RU" altLang="en-US" sz="1800"/>
          </a:p>
          <a:p>
            <a:pPr algn="l"/>
            <a:r>
              <a:rPr lang="ru-RU" altLang="en-US" sz="1800"/>
              <a:t>Реализация: </a:t>
            </a:r>
            <a:endParaRPr lang="ru-RU" altLang="en-US" sz="1800"/>
          </a:p>
        </p:txBody>
      </p:sp>
      <p:pic>
        <p:nvPicPr>
          <p:cNvPr id="6" name="Изображение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9086" r="71887" b="77167"/>
          <a:stretch>
            <a:fillRect/>
          </a:stretch>
        </p:blipFill>
        <p:spPr>
          <a:xfrm>
            <a:off x="478790" y="5183505"/>
            <a:ext cx="2818765" cy="77533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5780" t="12025" r="24404" b="14989"/>
          <a:stretch>
            <a:fillRect/>
          </a:stretch>
        </p:blipFill>
        <p:spPr>
          <a:xfrm>
            <a:off x="5857875" y="2237105"/>
            <a:ext cx="6193155" cy="4449445"/>
          </a:xfrm>
          <a:prstGeom prst="rect">
            <a:avLst/>
          </a:prstGeom>
        </p:spPr>
      </p:pic>
      <p:sp>
        <p:nvSpPr>
          <p:cNvPr id="3" name="Управляющая кнопка: назад 2">
            <a:hlinkClick r:id="rId8" action="ppaction://hlinksldjump"/>
          </p:cNvPr>
          <p:cNvSpPr/>
          <p:nvPr/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ru-RU"/>
              <a:t>UserDao</a:t>
            </a:r>
            <a:endParaRPr lang="en-US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40430" y="421005"/>
            <a:ext cx="7298055" cy="5633085"/>
          </a:xfrm>
          <a:prstGeom prst="rect">
            <a:avLst/>
          </a:prstGeom>
        </p:spPr>
      </p:pic>
      <p:sp>
        <p:nvSpPr>
          <p:cNvPr id="5" name="Управляющая кнопка: назад 4">
            <a:hlinkClick r:id="rId3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104775" y="120650"/>
            <a:ext cx="576580" cy="329565"/>
          </a:xfrm>
          <a:prstGeom prst="actionButtonBackPrevious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6644</Words>
  <Application>WPS Presentation</Application>
  <PresentationFormat>宽屏</PresentationFormat>
  <Paragraphs>297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SimSun</vt:lpstr>
      <vt:lpstr>Wingdings</vt:lpstr>
      <vt:lpstr>Century Gothic</vt:lpstr>
      <vt:lpstr>Microsoft YaHei</vt:lpstr>
      <vt:lpstr>Arial Unicode MS</vt:lpstr>
      <vt:lpstr>Wingdings</vt:lpstr>
      <vt:lpstr>Calibri</vt:lpstr>
      <vt:lpstr>Art_mountaineering</vt:lpstr>
      <vt:lpstr>проект: Web-приложение-Финансовая оценка компании, рейтингование</vt:lpstr>
      <vt:lpstr>Цель работы:</vt:lpstr>
      <vt:lpstr>Приницип использования</vt:lpstr>
      <vt:lpstr>Используемые коэффициенты для оценки Финансового состояния компании:</vt:lpstr>
      <vt:lpstr>Диаграмма вариантов использования  (UseCase diagram) </vt:lpstr>
      <vt:lpstr>Диаграмма проекта</vt:lpstr>
      <vt:lpstr>Схема базы данных</vt:lpstr>
      <vt:lpstr> 1. Авторизация</vt:lpstr>
      <vt:lpstr>UserDao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Использованные ресурсы</vt:lpstr>
      <vt:lpstr>Предстоящее расширение функционала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Мария</dc:creator>
  <cp:lastModifiedBy>Мария</cp:lastModifiedBy>
  <cp:revision>16</cp:revision>
  <dcterms:created xsi:type="dcterms:W3CDTF">2024-06-12T03:39:00Z</dcterms:created>
  <dcterms:modified xsi:type="dcterms:W3CDTF">2024-07-10T15:56:44Z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1049-12.2.0.17119</vt:lpwstr>
  </property>
  <property fmtid="{D5CDD505-2E9C-101B-9397-08002B2CF9AE}" pid="3" name="ICV">
    <vt:lpwstr>97939F93FF3749ECB62D7137AB344BD7_13</vt:lpwstr>
  </property>
</Properties>
</file>